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74" r:id="rId5"/>
    <p:sldId id="275" r:id="rId6"/>
    <p:sldId id="258" r:id="rId7"/>
    <p:sldId id="271" r:id="rId8"/>
    <p:sldId id="272" r:id="rId9"/>
    <p:sldId id="269" r:id="rId10"/>
    <p:sldId id="270" r:id="rId11"/>
    <p:sldId id="261" r:id="rId12"/>
    <p:sldId id="262" r:id="rId13"/>
    <p:sldId id="276" r:id="rId14"/>
    <p:sldId id="277" r:id="rId15"/>
    <p:sldId id="263" r:id="rId16"/>
    <p:sldId id="264" r:id="rId17"/>
    <p:sldId id="265" r:id="rId18"/>
    <p:sldId id="278" r:id="rId19"/>
    <p:sldId id="266" r:id="rId20"/>
    <p:sldId id="267" r:id="rId21"/>
    <p:sldId id="279" r:id="rId22"/>
    <p:sldId id="280" r:id="rId23"/>
    <p:sldId id="268" r:id="rId24"/>
  </p:sldIdLst>
  <p:sldSz cx="12192000" cy="6858000"/>
  <p:notesSz cx="6858000" cy="9144000"/>
  <p:custDataLst>
    <p:tags r:id="rId28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594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gs" Target="tags/tag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7DD2327-EE91-4245-B377-BFD234D28491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7DD2327-EE91-4245-B377-BFD234D28491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7DD2327-EE91-4245-B377-BFD234D28491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7DD2327-EE91-4245-B377-BFD234D28491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7DD2327-EE91-4245-B377-BFD234D28491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7DD2327-EE91-4245-B377-BFD234D28491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7DD2327-EE91-4245-B377-BFD234D28491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7DD2327-EE91-4245-B377-BFD234D28491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7DD2327-EE91-4245-B377-BFD234D28491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7DD2327-EE91-4245-B377-BFD234D28491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7DD2327-EE91-4245-B377-BFD234D28491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7DD2327-EE91-4245-B377-BFD234D28491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 txBox="1">
            <a:spLocks noRot="1"/>
          </p:cNvSpPr>
          <p:nvPr/>
        </p:nvSpPr>
        <p:spPr>
          <a:xfrm>
            <a:off x="0" y="1052513"/>
            <a:ext cx="12192000" cy="236696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5000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2023</a:t>
            </a:r>
            <a:r>
              <a:rPr lang="zh-CN" altLang="en-US" sz="5000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上海市企业管理现代化</a:t>
            </a:r>
            <a:br>
              <a:rPr lang="zh-CN" altLang="en-US" sz="5000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5000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创新成果申报培训会议</a:t>
            </a:r>
            <a:endParaRPr lang="zh-CN" altLang="en-US" sz="5000" dirty="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51" name="Rectangle 3"/>
          <p:cNvSpPr txBox="1">
            <a:spLocks noRot="1"/>
          </p:cNvSpPr>
          <p:nvPr/>
        </p:nvSpPr>
        <p:spPr>
          <a:xfrm>
            <a:off x="2895600" y="4076700"/>
            <a:ext cx="6400800" cy="10795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sz="2200" dirty="0">
                <a:solidFill>
                  <a:srgbClr val="0000CC"/>
                </a:solidFill>
                <a:ea typeface="黑体" panose="02010609060101010101" pitchFamily="49" charset="-122"/>
              </a:rPr>
              <a:t>上海市企业管理现代化创新成果评审委员会办公室</a:t>
            </a:r>
            <a:r>
              <a:rPr lang="en-US" altLang="zh-CN" sz="2200" dirty="0">
                <a:solidFill>
                  <a:srgbClr val="0000CC"/>
                </a:solidFill>
                <a:ea typeface="黑体" panose="02010609060101010101" pitchFamily="49" charset="-122"/>
              </a:rPr>
              <a:t>2023</a:t>
            </a:r>
            <a:r>
              <a:rPr lang="zh-CN" altLang="en-US" sz="2200" dirty="0">
                <a:solidFill>
                  <a:srgbClr val="0000CC"/>
                </a:solidFill>
                <a:ea typeface="黑体" panose="02010609060101010101" pitchFamily="49" charset="-122"/>
              </a:rPr>
              <a:t>年</a:t>
            </a:r>
            <a:r>
              <a:rPr lang="en-US" altLang="zh-CN" sz="2200" dirty="0">
                <a:solidFill>
                  <a:srgbClr val="0000CC"/>
                </a:solidFill>
                <a:ea typeface="黑体" panose="02010609060101010101" pitchFamily="49" charset="-122"/>
              </a:rPr>
              <a:t>9</a:t>
            </a:r>
            <a:r>
              <a:rPr lang="zh-CN" altLang="en-US" sz="2200" dirty="0">
                <a:solidFill>
                  <a:srgbClr val="0000CC"/>
                </a:solidFill>
                <a:ea typeface="黑体" panose="02010609060101010101" pitchFamily="49" charset="-122"/>
              </a:rPr>
              <a:t>月</a:t>
            </a:r>
            <a:endParaRPr lang="zh-CN" altLang="en-US" sz="2200" dirty="0">
              <a:solidFill>
                <a:srgbClr val="0000CC"/>
              </a:solidFill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 noRot="1"/>
          </p:cNvSpPr>
          <p:nvPr>
            <p:ph type="title" idx="4294967295"/>
          </p:nvPr>
        </p:nvSpPr>
        <p:spPr>
          <a:xfrm>
            <a:off x="892175" y="557213"/>
            <a:ext cx="10317163" cy="11430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>
                <a:solidFill>
                  <a:srgbClr val="FF0000"/>
                </a:solidFill>
              </a:rPr>
              <a:t>二、成果主报告的写法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 noRot="1"/>
          </p:cNvSpPr>
          <p:nvPr>
            <p:ph type="body" idx="4294967295"/>
          </p:nvPr>
        </p:nvSpPr>
        <p:spPr>
          <a:xfrm>
            <a:off x="911225" y="1989138"/>
            <a:ext cx="10298113" cy="4210050"/>
          </a:xfrm>
        </p:spPr>
        <p:txBody>
          <a:bodyPr vert="horz" wrap="square" lIns="91440" tIns="45720" rIns="91440" bIns="45720" anchor="t" anchorCtr="0"/>
          <a:p>
            <a:pPr algn="just" eaLnBrk="1" hangingPunct="1">
              <a:lnSpc>
                <a:spcPct val="150000"/>
              </a:lnSpc>
            </a:pPr>
            <a:r>
              <a:rPr lang="en-US" altLang="zh-CN" dirty="0"/>
              <a:t>1.</a:t>
            </a:r>
            <a:r>
              <a:rPr lang="zh-CN" altLang="en-US" dirty="0"/>
              <a:t>字数</a:t>
            </a:r>
            <a:endParaRPr lang="en-US" altLang="zh-CN" dirty="0"/>
          </a:p>
          <a:p>
            <a:pPr algn="just" eaLnBrk="1" hangingPunct="1">
              <a:lnSpc>
                <a:spcPct val="150000"/>
              </a:lnSpc>
            </a:pPr>
            <a:r>
              <a:rPr lang="zh-CN" altLang="en-US" dirty="0"/>
              <a:t>成果正文（主报告）是其中最重要的部分，评委会成员主要通过阅读成果正文了解成果的内容。为了详尽、准确地描述成果，正文字数一般不得少于</a:t>
            </a:r>
            <a:r>
              <a:rPr lang="en-US" altLang="zh-CN" dirty="0"/>
              <a:t>6000</a:t>
            </a:r>
            <a:r>
              <a:rPr lang="zh-CN" altLang="en-US" dirty="0"/>
              <a:t>字，建议在</a:t>
            </a:r>
            <a:r>
              <a:rPr lang="en-US" altLang="zh-CN" dirty="0"/>
              <a:t>6000-8000</a:t>
            </a:r>
            <a:r>
              <a:rPr lang="zh-CN" altLang="en-US" dirty="0"/>
              <a:t>字，</a:t>
            </a:r>
            <a:r>
              <a:rPr lang="zh-CN" altLang="en-US" u="sng" dirty="0"/>
              <a:t>并按规定格式编写。（详见有关附件）</a:t>
            </a:r>
            <a:endParaRPr lang="zh-CN" altLang="en-US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2290" name="Rectangle 3"/>
          <p:cNvSpPr>
            <a:spLocks noGrp="1" noRot="1"/>
          </p:cNvSpPr>
          <p:nvPr>
            <p:ph type="body" idx="4294967295"/>
          </p:nvPr>
        </p:nvSpPr>
        <p:spPr>
          <a:xfrm>
            <a:off x="839788" y="1125538"/>
            <a:ext cx="10512425" cy="4679950"/>
          </a:xfrm>
        </p:spPr>
        <p:txBody>
          <a:bodyPr vert="horz" wrap="square" lIns="91440" tIns="45720" rIns="91440" bIns="45720" anchor="t" anchorCtr="0"/>
          <a:p>
            <a:pPr algn="just" eaLnBrk="1" hangingPunct="1">
              <a:lnSpc>
                <a:spcPct val="150000"/>
              </a:lnSpc>
            </a:pPr>
            <a:r>
              <a:rPr lang="en-US" altLang="zh-CN" dirty="0"/>
              <a:t>2.</a:t>
            </a:r>
            <a:r>
              <a:rPr lang="zh-CN" altLang="en-US" dirty="0"/>
              <a:t>主报告标题</a:t>
            </a:r>
            <a:endParaRPr lang="en-US" altLang="zh-CN" dirty="0"/>
          </a:p>
          <a:p>
            <a:pPr algn="just" eaLnBrk="1" hangingPunct="1">
              <a:lnSpc>
                <a:spcPct val="150000"/>
              </a:lnSpc>
            </a:pPr>
            <a:r>
              <a:rPr lang="zh-CN" altLang="en-US" dirty="0"/>
              <a:t>成果正文题目由整个成果内容提炼而成，应简单明了，成果正文题目必须与成果名称一致。</a:t>
            </a:r>
            <a:endParaRPr lang="en-US" altLang="zh-CN" dirty="0"/>
          </a:p>
          <a:p>
            <a:pPr algn="just" eaLnBrk="1" hangingPunct="1">
              <a:lnSpc>
                <a:spcPct val="150000"/>
              </a:lnSpc>
            </a:pPr>
            <a:r>
              <a:rPr lang="zh-CN" altLang="en-US" dirty="0"/>
              <a:t>题目用一句话表述，不要用带破折号的复合句、排比句，题目中一般不出现标点符号，不使用企业内部专用的符号代码，不出现本企业名称、创造人姓名、成果内容的字母缩写等，不以“</a:t>
            </a:r>
            <a:r>
              <a:rPr lang="en-US" altLang="zh-CN" dirty="0"/>
              <a:t>**</a:t>
            </a:r>
            <a:r>
              <a:rPr lang="zh-CN" altLang="en-US" dirty="0"/>
              <a:t>模式”、“</a:t>
            </a:r>
            <a:r>
              <a:rPr lang="en-US" altLang="zh-CN" dirty="0"/>
              <a:t>**</a:t>
            </a:r>
            <a:r>
              <a:rPr lang="zh-CN" altLang="en-US" dirty="0"/>
              <a:t>法”、“</a:t>
            </a:r>
            <a:r>
              <a:rPr lang="en-US" altLang="zh-CN" dirty="0"/>
              <a:t>**</a:t>
            </a:r>
            <a:r>
              <a:rPr lang="zh-CN" altLang="en-US" dirty="0"/>
              <a:t>创新”等命名。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3314" name="文本框 1"/>
          <p:cNvSpPr txBox="1"/>
          <p:nvPr/>
        </p:nvSpPr>
        <p:spPr>
          <a:xfrm>
            <a:off x="911225" y="1268413"/>
            <a:ext cx="10298113" cy="34020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zh-CN" altLang="zh-CN" b="1" dirty="0">
                <a:latin typeface="Arial" panose="020B0604020202020204" pitchFamily="34" charset="0"/>
              </a:rPr>
              <a:t>选题的几个方向</a:t>
            </a:r>
            <a:endParaRPr lang="zh-CN" altLang="zh-CN" dirty="0">
              <a:latin typeface="Arial" panose="020B0604020202020204" pitchFamily="34" charset="0"/>
            </a:endParaRP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zh-CN" altLang="zh-CN" dirty="0">
                <a:latin typeface="Arial" panose="020B0604020202020204" pitchFamily="34" charset="0"/>
              </a:rPr>
              <a:t>（</a:t>
            </a:r>
            <a:r>
              <a:rPr lang="en-US" altLang="zh-CN" dirty="0">
                <a:latin typeface="Arial" panose="020B0604020202020204" pitchFamily="34" charset="0"/>
              </a:rPr>
              <a:t>1</a:t>
            </a:r>
            <a:r>
              <a:rPr lang="zh-CN" altLang="zh-CN" dirty="0">
                <a:latin typeface="Arial" panose="020B0604020202020204" pitchFamily="34" charset="0"/>
              </a:rPr>
              <a:t>）从适应外部环境新与变的管理成果中选题</a:t>
            </a:r>
            <a:endParaRPr lang="zh-CN" altLang="zh-CN" dirty="0">
              <a:latin typeface="Arial" panose="020B0604020202020204" pitchFamily="34" charset="0"/>
            </a:endParaRP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zh-CN" altLang="zh-CN" dirty="0">
                <a:latin typeface="Arial" panose="020B0604020202020204" pitchFamily="34" charset="0"/>
              </a:rPr>
              <a:t>（</a:t>
            </a:r>
            <a:r>
              <a:rPr lang="en-US" altLang="zh-CN" dirty="0">
                <a:latin typeface="Arial" panose="020B0604020202020204" pitchFamily="34" charset="0"/>
              </a:rPr>
              <a:t>2</a:t>
            </a:r>
            <a:r>
              <a:rPr lang="zh-CN" altLang="zh-CN" dirty="0">
                <a:latin typeface="Arial" panose="020B0604020202020204" pitchFamily="34" charset="0"/>
              </a:rPr>
              <a:t>）从解决企业管理中薄弱性问题的管理成果中选题</a:t>
            </a:r>
            <a:endParaRPr lang="zh-CN" altLang="zh-CN" dirty="0">
              <a:latin typeface="Arial" panose="020B0604020202020204" pitchFamily="34" charset="0"/>
            </a:endParaRP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zh-CN" altLang="zh-CN" dirty="0">
                <a:latin typeface="Arial" panose="020B0604020202020204" pitchFamily="34" charset="0"/>
              </a:rPr>
              <a:t>（</a:t>
            </a:r>
            <a:r>
              <a:rPr lang="en-US" altLang="zh-CN" dirty="0">
                <a:latin typeface="Arial" panose="020B0604020202020204" pitchFamily="34" charset="0"/>
              </a:rPr>
              <a:t>3</a:t>
            </a:r>
            <a:r>
              <a:rPr lang="zh-CN" altLang="zh-CN" dirty="0">
                <a:latin typeface="Arial" panose="020B0604020202020204" pitchFamily="34" charset="0"/>
              </a:rPr>
              <a:t>）从本单位、本部门管理的成功案例中选题</a:t>
            </a:r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内容占位符 2"/>
          <p:cNvSpPr txBox="1"/>
          <p:nvPr/>
        </p:nvSpPr>
        <p:spPr>
          <a:xfrm>
            <a:off x="911225" y="955675"/>
            <a:ext cx="9723755" cy="463423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anose="05000000000000000000" pitchFamily="2" charset="2"/>
              <a:buChar char="¡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18" charset="2"/>
              <a:buChar char="¡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题目要能鲜明的反映出成果的核心内容及特色</a:t>
            </a:r>
            <a:endParaRPr kumimoji="0" lang="zh-CN" altLang="zh-CN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举例：</a:t>
            </a:r>
            <a:endParaRPr kumimoji="0" lang="zh-CN" altLang="zh-CN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r>
              <a:rPr kumimoji="0" lang="zh-CN" altLang="zh-CN" sz="280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石油化工企业集团以业务变革为核心的数字化转型</a:t>
            </a:r>
            <a:endParaRPr kumimoji="0" lang="zh-CN" altLang="zh-CN" sz="2800" i="0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r>
              <a:rPr kumimoji="0" lang="zh-CN" altLang="zh-CN" sz="28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以打破国际封锁为目标的高质量碳纤维材料工程化管理</a:t>
            </a:r>
            <a:endParaRPr kumimoji="0" lang="zh-CN" altLang="zh-CN" sz="28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）复杂环境下的中老铁路项目建设管理</a:t>
            </a:r>
            <a:endParaRPr kumimoji="0" lang="zh-CN" alt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zh-CN" altLang="zh-CN" sz="28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）国际物流供应链集团战略导向的数字化人力资源管理体系</a:t>
            </a:r>
            <a:r>
              <a:rPr kumimoji="0" lang="en-US" altLang="zh-CN" sz="28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zh-CN" altLang="zh-CN" sz="28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构建</a:t>
            </a:r>
            <a:endParaRPr kumimoji="0" lang="zh-CN" altLang="zh-CN" sz="28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Char char="§"/>
              <a:defRPr/>
            </a:pPr>
            <a:r>
              <a:rPr kumimoji="0" lang="zh-CN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三不能：不能出现企业名、人名；不能分句；不能出现“模式”、“法”等词</a:t>
            </a:r>
            <a:r>
              <a:rPr kumimoji="0" lang="zh-CN" altLang="zh-CN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。</a:t>
            </a:r>
            <a:endParaRPr kumimoji="0" lang="zh-CN" altLang="zh-CN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5362" name="Rectangle 3"/>
          <p:cNvSpPr>
            <a:spLocks noGrp="1" noRot="1"/>
          </p:cNvSpPr>
          <p:nvPr>
            <p:ph type="body" idx="4294967295"/>
          </p:nvPr>
        </p:nvSpPr>
        <p:spPr>
          <a:xfrm>
            <a:off x="982663" y="1557338"/>
            <a:ext cx="10298112" cy="3959225"/>
          </a:xfrm>
        </p:spPr>
        <p:txBody>
          <a:bodyPr vert="horz" wrap="square" lIns="91440" tIns="45720" rIns="91440" bIns="45720" anchor="t" anchorCtr="0"/>
          <a:p>
            <a:r>
              <a:rPr lang="en-US" altLang="zh-CN" dirty="0"/>
              <a:t>3. </a:t>
            </a:r>
            <a:r>
              <a:rPr lang="zh-CN" altLang="zh-CN" dirty="0"/>
              <a:t>摘要。主要反映本项成果的基本内容和主要创新点（</a:t>
            </a:r>
            <a:r>
              <a:rPr lang="en-US" altLang="zh-CN" dirty="0"/>
              <a:t>500</a:t>
            </a:r>
            <a:r>
              <a:rPr lang="zh-CN" altLang="zh-CN" dirty="0"/>
              <a:t>字），需要高度概括、反复提炼。</a:t>
            </a:r>
            <a:endParaRPr lang="zh-CN" altLang="zh-C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6386" name="Rectangle 3"/>
          <p:cNvSpPr>
            <a:spLocks noGrp="1" noRot="1"/>
          </p:cNvSpPr>
          <p:nvPr>
            <p:ph type="body" idx="4294967295"/>
          </p:nvPr>
        </p:nvSpPr>
        <p:spPr>
          <a:xfrm>
            <a:off x="911225" y="1341438"/>
            <a:ext cx="10369550" cy="4902200"/>
          </a:xfrm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150000"/>
              </a:lnSpc>
            </a:pPr>
            <a:r>
              <a:rPr lang="en-US" altLang="zh-CN" dirty="0"/>
              <a:t>4.</a:t>
            </a:r>
            <a:r>
              <a:rPr lang="zh-CN" altLang="zh-CN" dirty="0"/>
              <a:t>企业简介。主要反映企业的总体状况（</a:t>
            </a:r>
            <a:r>
              <a:rPr lang="en-US" altLang="zh-CN" dirty="0"/>
              <a:t>300</a:t>
            </a:r>
            <a:r>
              <a:rPr lang="zh-CN" altLang="zh-CN" dirty="0"/>
              <a:t>～</a:t>
            </a:r>
            <a:r>
              <a:rPr lang="en-US" altLang="zh-CN" dirty="0"/>
              <a:t>500</a:t>
            </a:r>
            <a:r>
              <a:rPr lang="zh-CN" altLang="zh-CN" dirty="0"/>
              <a:t>字），包含企业所属行业、地区、主要业务、规模、效益及行业地位等内容。</a:t>
            </a:r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410" name="Rectangle 3"/>
          <p:cNvSpPr>
            <a:spLocks noGrp="1" noRot="1"/>
          </p:cNvSpPr>
          <p:nvPr>
            <p:ph type="body" idx="4294967295"/>
          </p:nvPr>
        </p:nvSpPr>
        <p:spPr>
          <a:xfrm>
            <a:off x="911225" y="908050"/>
            <a:ext cx="10369550" cy="5473700"/>
          </a:xfrm>
        </p:spPr>
        <p:txBody>
          <a:bodyPr vert="horz" wrap="square" lIns="91440" tIns="45720" rIns="91440" bIns="45720" anchor="t" anchorCtr="0"/>
          <a:p>
            <a:r>
              <a:rPr lang="en-US" altLang="zh-CN" dirty="0"/>
              <a:t>5.</a:t>
            </a:r>
            <a:r>
              <a:rPr lang="zh-CN" altLang="zh-CN" dirty="0"/>
              <a:t>实施背景。主要介绍为什么实施本项管理创新，结合选题有针对性的分析企业当时面临的具体管理问题，反映企业开展此项管理创新的必要性、迫切性。</a:t>
            </a:r>
            <a:endParaRPr lang="zh-CN" altLang="zh-C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3"/>
          <p:cNvSpPr>
            <a:spLocks noGrp="1" noRot="1"/>
          </p:cNvSpPr>
          <p:nvPr>
            <p:ph type="body" idx="4294967295"/>
          </p:nvPr>
        </p:nvSpPr>
        <p:spPr>
          <a:xfrm>
            <a:off x="911225" y="908050"/>
            <a:ext cx="10369550" cy="5473700"/>
          </a:xfrm>
        </p:spPr>
        <p:txBody>
          <a:bodyPr vert="horz" wrap="square" lIns="91440" tIns="45720" rIns="91440" bIns="45720" anchor="t" anchorCtr="0"/>
          <a:p>
            <a:r>
              <a:rPr lang="en-US" altLang="zh-CN" dirty="0"/>
              <a:t>6.</a:t>
            </a:r>
            <a:r>
              <a:rPr lang="zh-CN" altLang="zh-CN" dirty="0"/>
              <a:t>主要做法。主要做法是成果主报告的核心内容，一般要分若干条（</a:t>
            </a:r>
            <a:r>
              <a:rPr lang="en-US" altLang="zh-CN" dirty="0"/>
              <a:t>5</a:t>
            </a:r>
            <a:r>
              <a:rPr lang="zh-CN" altLang="zh-CN" dirty="0"/>
              <a:t>至</a:t>
            </a:r>
            <a:r>
              <a:rPr lang="en-US" altLang="zh-CN" dirty="0"/>
              <a:t>8</a:t>
            </a:r>
            <a:r>
              <a:rPr lang="zh-CN" altLang="zh-CN" dirty="0"/>
              <a:t>条）展开阐述，即针对背景部分分析存在的管理问题，通过哪些创新性的实践措施予以解决。做法部分的框架要符合基本的管理学逻辑，条目要有针对性和实操性，可适当举例。为实施本项管理创新而提供的人、财、物等支撑保障内容可适当压缩。主要做法字数应占到主报告的</a:t>
            </a:r>
            <a:r>
              <a:rPr lang="en-US" altLang="zh-CN" dirty="0"/>
              <a:t>70%</a:t>
            </a:r>
            <a:r>
              <a:rPr lang="zh-CN" altLang="zh-CN" dirty="0"/>
              <a:t>。</a:t>
            </a:r>
            <a:endParaRPr lang="zh-CN" altLang="zh-C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9458" name="Rectangle 3"/>
          <p:cNvSpPr>
            <a:spLocks noGrp="1" noRot="1"/>
          </p:cNvSpPr>
          <p:nvPr>
            <p:ph type="body" idx="4294967295"/>
          </p:nvPr>
        </p:nvSpPr>
        <p:spPr>
          <a:xfrm>
            <a:off x="911225" y="1268413"/>
            <a:ext cx="10298113" cy="4968875"/>
          </a:xfrm>
        </p:spPr>
        <p:txBody>
          <a:bodyPr vert="horz" wrap="square" lIns="91440" tIns="45720" rIns="91440" bIns="45720" anchor="t" anchorCtr="0"/>
          <a:p>
            <a:pPr algn="just" eaLnBrk="1" hangingPunct="1">
              <a:lnSpc>
                <a:spcPct val="150000"/>
              </a:lnSpc>
            </a:pPr>
            <a:r>
              <a:rPr lang="en-US" altLang="zh-CN" dirty="0"/>
              <a:t>7.</a:t>
            </a:r>
            <a:r>
              <a:rPr lang="zh-CN" altLang="en-US" dirty="0"/>
              <a:t>成果实施的效果 </a:t>
            </a:r>
            <a:endParaRPr lang="zh-CN" altLang="en-US" dirty="0"/>
          </a:p>
          <a:p>
            <a:pPr algn="just" eaLnBrk="1" hangingPunct="1">
              <a:lnSpc>
                <a:spcPct val="150000"/>
              </a:lnSpc>
            </a:pPr>
            <a:r>
              <a:rPr lang="zh-CN" altLang="zh-CN" dirty="0"/>
              <a:t>主要介绍通过实施本项管理创新企业所发生的显著变化，如管理水平、经济效益、社会效益和生态效益等方面。效果应呼应背景中所分析的问题。</a:t>
            </a:r>
            <a:endParaRPr lang="zh-CN" altLang="zh-CN" dirty="0"/>
          </a:p>
          <a:p>
            <a:pPr algn="just" eaLnBrk="1" hangingPunct="1">
              <a:lnSpc>
                <a:spcPct val="150000"/>
              </a:lnSpc>
            </a:pPr>
            <a:r>
              <a:rPr lang="zh-CN" altLang="en-US" dirty="0"/>
              <a:t>可写入外部专家对成果的评价意见，但必须言之有据，并指明专家评价的出处。（约占总字数</a:t>
            </a:r>
            <a:r>
              <a:rPr lang="en-US" altLang="zh-CN" dirty="0"/>
              <a:t>10%</a:t>
            </a:r>
            <a:r>
              <a:rPr lang="zh-CN" altLang="en-US" dirty="0"/>
              <a:t>） </a:t>
            </a:r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482" name="Rectangle 3"/>
          <p:cNvSpPr>
            <a:spLocks noGrp="1" noRot="1"/>
          </p:cNvSpPr>
          <p:nvPr>
            <p:ph type="body" idx="4294967295"/>
          </p:nvPr>
        </p:nvSpPr>
        <p:spPr>
          <a:xfrm>
            <a:off x="766763" y="836613"/>
            <a:ext cx="10514012" cy="5622925"/>
          </a:xfrm>
        </p:spPr>
        <p:txBody>
          <a:bodyPr vert="horz" wrap="square" lIns="91440" tIns="45720" rIns="91440" bIns="45720" anchor="t" anchorCtr="0"/>
          <a:p>
            <a:pPr algn="just" eaLnBrk="1" hangingPunct="1">
              <a:lnSpc>
                <a:spcPct val="100000"/>
              </a:lnSpc>
            </a:pPr>
            <a:r>
              <a:rPr lang="en-US" altLang="zh-CN" sz="3200" dirty="0"/>
              <a:t>8.</a:t>
            </a:r>
            <a:r>
              <a:rPr lang="zh-CN" altLang="en-US" sz="3200" dirty="0"/>
              <a:t>注意点：</a:t>
            </a:r>
            <a:endParaRPr lang="zh-CN" altLang="en-US" sz="3200" dirty="0"/>
          </a:p>
          <a:p>
            <a:pPr algn="just" eaLnBrk="1" hangingPunct="1">
              <a:lnSpc>
                <a:spcPct val="100000"/>
              </a:lnSpc>
            </a:pPr>
            <a:r>
              <a:rPr lang="en-US" altLang="zh-CN" sz="3200" dirty="0"/>
              <a:t>1</a:t>
            </a:r>
            <a:r>
              <a:rPr lang="zh-CN" altLang="en-US" sz="3200" dirty="0"/>
              <a:t>）</a:t>
            </a:r>
            <a:r>
              <a:rPr lang="zh-CN" altLang="zh-CN" sz="3200" dirty="0"/>
              <a:t>主报告应控制在</a:t>
            </a:r>
            <a:r>
              <a:rPr lang="en-US" altLang="zh-CN" sz="3200" dirty="0"/>
              <a:t>8000</a:t>
            </a:r>
            <a:r>
              <a:rPr lang="zh-CN" altLang="zh-CN" sz="3200" dirty="0"/>
              <a:t>字内，不少于</a:t>
            </a:r>
            <a:r>
              <a:rPr lang="en-US" altLang="zh-CN" sz="3200" dirty="0"/>
              <a:t>6000</a:t>
            </a:r>
            <a:r>
              <a:rPr lang="zh-CN" altLang="zh-CN" sz="3200" dirty="0"/>
              <a:t>字，并附有目录。报告中未能详述的内容，可以附件的形式加以补充。主报告以第三人称阐述，不可用第一或第二人称，一般采用企业简称，不要以“我们”、“我厂”、“</a:t>
            </a:r>
            <a:r>
              <a:rPr lang="zh-CN" altLang="en-US" sz="3200" dirty="0"/>
              <a:t>我</a:t>
            </a:r>
            <a:r>
              <a:rPr lang="zh-CN" altLang="zh-CN" sz="3200" dirty="0"/>
              <a:t>司”简称。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Text Box 8"/>
          <p:cNvSpPr txBox="1"/>
          <p:nvPr/>
        </p:nvSpPr>
        <p:spPr>
          <a:xfrm>
            <a:off x="2279650" y="3644900"/>
            <a:ext cx="7561263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50000"/>
              </a:spcBef>
              <a:buNone/>
            </a:pPr>
            <a:r>
              <a:rPr lang="en-US" altLang="zh-CN" sz="2000" dirty="0">
                <a:latin typeface="Arial" panose="020B0604020202020204" pitchFamily="34" charset="0"/>
              </a:rPr>
              <a:t>       </a:t>
            </a:r>
            <a:endParaRPr lang="zh-CN" altLang="en-US" sz="2200" dirty="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5" name="Rectangle 5"/>
          <p:cNvSpPr txBox="1">
            <a:spLocks noRot="1"/>
          </p:cNvSpPr>
          <p:nvPr/>
        </p:nvSpPr>
        <p:spPr>
          <a:xfrm>
            <a:off x="623888" y="836613"/>
            <a:ext cx="10945812" cy="38893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zh-CN" altLang="en-US" sz="4400" dirty="0">
                <a:solidFill>
                  <a:srgbClr val="0000CC"/>
                </a:solidFill>
                <a:latin typeface="Calibri Light" panose="020F0302020204030204" pitchFamily="34" charset="0"/>
                <a:ea typeface="黑体" panose="02010609060101010101" pitchFamily="49" charset="-122"/>
              </a:rPr>
              <a:t>培训内容：</a:t>
            </a:r>
            <a:endParaRPr lang="en-US" altLang="zh-CN" sz="4400" dirty="0">
              <a:solidFill>
                <a:srgbClr val="0000CC"/>
              </a:solidFill>
              <a:latin typeface="Calibri Light" panose="020F0302020204030204" pitchFamily="34" charset="0"/>
              <a:ea typeface="黑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zh-CN" sz="4400" dirty="0">
              <a:solidFill>
                <a:srgbClr val="0000CC"/>
              </a:solidFill>
              <a:latin typeface="Calibri Light" panose="020F0302020204030204" pitchFamily="34" charset="0"/>
              <a:ea typeface="黑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4400" dirty="0">
                <a:solidFill>
                  <a:srgbClr val="0000CC"/>
                </a:solidFill>
                <a:latin typeface="Calibri Light" panose="020F0302020204030204" pitchFamily="34" charset="0"/>
                <a:ea typeface="黑体" panose="02010609060101010101" pitchFamily="49" charset="-122"/>
              </a:rPr>
              <a:t>1.</a:t>
            </a:r>
            <a:r>
              <a:rPr lang="zh-CN" altLang="en-US" sz="4400" dirty="0">
                <a:solidFill>
                  <a:srgbClr val="0000CC"/>
                </a:solidFill>
                <a:latin typeface="Calibri Light" panose="020F0302020204030204" pitchFamily="34" charset="0"/>
                <a:ea typeface="黑体" panose="02010609060101010101" pitchFamily="49" charset="-122"/>
              </a:rPr>
              <a:t>企业管理创新成果申报基本要求</a:t>
            </a:r>
            <a:endParaRPr lang="en-US" altLang="zh-CN" sz="4400" dirty="0">
              <a:solidFill>
                <a:srgbClr val="0000CC"/>
              </a:solidFill>
              <a:latin typeface="Calibri Light" panose="020F0302020204030204" pitchFamily="34" charset="0"/>
              <a:ea typeface="黑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zh-CN" sz="4400" dirty="0">
              <a:solidFill>
                <a:srgbClr val="0000CC"/>
              </a:solidFill>
              <a:latin typeface="Calibri Light" panose="020F0302020204030204" pitchFamily="34" charset="0"/>
              <a:ea typeface="黑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4400" dirty="0">
                <a:solidFill>
                  <a:srgbClr val="0000CC"/>
                </a:solidFill>
                <a:latin typeface="Calibri Light" panose="020F0302020204030204" pitchFamily="34" charset="0"/>
                <a:ea typeface="黑体" panose="02010609060101010101" pitchFamily="49" charset="-122"/>
              </a:rPr>
              <a:t>2.</a:t>
            </a:r>
            <a:r>
              <a:rPr lang="zh-CN" altLang="en-US" sz="4400" dirty="0">
                <a:solidFill>
                  <a:srgbClr val="0000CC"/>
                </a:solidFill>
                <a:latin typeface="Calibri Light" panose="020F0302020204030204" pitchFamily="34" charset="0"/>
                <a:ea typeface="黑体" panose="02010609060101010101" pitchFamily="49" charset="-122"/>
              </a:rPr>
              <a:t>申报软件操作流程</a:t>
            </a:r>
            <a:endParaRPr lang="en-US" altLang="zh-CN" sz="4400" dirty="0">
              <a:solidFill>
                <a:srgbClr val="0000CC"/>
              </a:solidFill>
              <a:latin typeface="Calibri Light" panose="020F0302020204030204" pitchFamily="34" charset="0"/>
              <a:ea typeface="黑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endParaRPr lang="en-US" altLang="zh-CN" sz="4400" dirty="0">
              <a:solidFill>
                <a:srgbClr val="0000CC"/>
              </a:solidFill>
              <a:latin typeface="Calibri Light" panose="020F0302020204030204" pitchFamily="34" charset="0"/>
              <a:ea typeface="黑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FontTx/>
              <a:buNone/>
            </a:pPr>
            <a:r>
              <a:rPr lang="en-US" altLang="zh-CN" sz="4400" dirty="0">
                <a:solidFill>
                  <a:srgbClr val="0000CC"/>
                </a:solidFill>
                <a:latin typeface="Calibri Light" panose="020F0302020204030204" pitchFamily="34" charset="0"/>
                <a:ea typeface="黑体" panose="02010609060101010101" pitchFamily="49" charset="-122"/>
              </a:rPr>
              <a:t>3.</a:t>
            </a:r>
            <a:r>
              <a:rPr lang="zh-CN" altLang="en-US" sz="4400" dirty="0">
                <a:solidFill>
                  <a:srgbClr val="0000CC"/>
                </a:solidFill>
                <a:latin typeface="Calibri Light" panose="020F0302020204030204" pitchFamily="34" charset="0"/>
                <a:ea typeface="黑体" panose="02010609060101010101" pitchFamily="49" charset="-122"/>
              </a:rPr>
              <a:t>管理成果主报告的撰写和范文解析</a:t>
            </a:r>
            <a:endParaRPr lang="zh-CN" altLang="en-US" sz="4400" dirty="0">
              <a:solidFill>
                <a:srgbClr val="0000CC"/>
              </a:solidFill>
              <a:latin typeface="Calibri Light" panose="020F030202020403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3"/>
          <p:cNvSpPr>
            <a:spLocks noGrp="1" noRot="1"/>
          </p:cNvSpPr>
          <p:nvPr>
            <p:ph type="body" idx="4294967295"/>
          </p:nvPr>
        </p:nvSpPr>
        <p:spPr>
          <a:xfrm>
            <a:off x="766763" y="836613"/>
            <a:ext cx="10514012" cy="5622925"/>
          </a:xfrm>
        </p:spPr>
        <p:txBody>
          <a:bodyPr vert="horz" wrap="square" lIns="91440" tIns="45720" rIns="91440" bIns="45720" anchor="t" anchorCtr="0"/>
          <a:p>
            <a:r>
              <a:rPr lang="en-US" altLang="zh-CN" sz="3200" dirty="0"/>
              <a:t>2</a:t>
            </a:r>
            <a:r>
              <a:rPr lang="zh-CN" altLang="en-US" sz="3200" dirty="0"/>
              <a:t>）</a:t>
            </a:r>
            <a:r>
              <a:rPr lang="zh-CN" altLang="zh-CN" sz="3200" dirty="0"/>
              <a:t>企业管理创新成果来源于实践，要结合企业管理基本原理对创新活动进行总结提炼，反映出企业管理领域的一定规律，具有科学性、系统性和可操作性。主报告撰写体例、内容表述，既不同于一般的工作总结、经验介绍、新闻报道，也不同于学术论文，要围绕主题，突出创新举措，逻辑合理。</a:t>
            </a:r>
            <a:endParaRPr lang="zh-CN" altLang="zh-CN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66763" y="836613"/>
            <a:ext cx="10514013" cy="5622925"/>
          </a:xfrm>
        </p:spPr>
        <p:txBody>
          <a:bodyPr vert="horz" wrap="square" lIns="91440" tIns="45720" rIns="91440" bIns="45720" numCol="1" anchor="t" anchorCtr="0" compatLnSpc="1"/>
          <a:lstStyle/>
          <a:p>
            <a:pPr marL="228600" marR="0" lvl="0" indent="-22860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r>
              <a:rPr kumimoji="0" lang="zh-CN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主</a:t>
            </a:r>
            <a:r>
              <a:rPr kumimoji="0" lang="zh-CN" altLang="zh-CN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报告层次不宜太多，尽量不要超过三级。文字表述要客观、准确、朴实，符合公开出版物要求，对过于专业的技术或专门术语要做出解释。如必要，可辅以简洁的图表、案例加以说明。举例说明时，每项举措最好只选取一个例子。</a:t>
            </a:r>
            <a:endParaRPr kumimoji="0" lang="zh-CN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482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11225" y="1484313"/>
            <a:ext cx="10369550" cy="46815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228600" marR="0" lvl="0" indent="-228600" algn="just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）要结合实践进行提炼，有必要的数据和实例，不要写成空泛的论文。语言文字要科学、严谨、朴素，用文字和必要的公式、图表加以表示。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文本框 1"/>
          <p:cNvSpPr txBox="1"/>
          <p:nvPr/>
        </p:nvSpPr>
        <p:spPr>
          <a:xfrm>
            <a:off x="479425" y="692150"/>
            <a:ext cx="10585450" cy="52622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457200" lvl="1" indent="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800" dirty="0">
                <a:latin typeface="Arial" panose="020B0604020202020204" pitchFamily="34" charset="0"/>
              </a:rPr>
              <a:t>●</a:t>
            </a:r>
            <a:r>
              <a:rPr lang="zh-CN" altLang="zh-CN" sz="2800" dirty="0">
                <a:latin typeface="Arial" panose="020B0604020202020204" pitchFamily="34" charset="0"/>
              </a:rPr>
              <a:t>各成果申报单位须在</a:t>
            </a:r>
            <a:r>
              <a:rPr lang="en-US" altLang="zh-CN" sz="2800" b="1" u="sng" dirty="0">
                <a:latin typeface="Arial" panose="020B0604020202020204" pitchFamily="34" charset="0"/>
              </a:rPr>
              <a:t>10</a:t>
            </a:r>
            <a:r>
              <a:rPr lang="zh-CN" altLang="zh-CN" sz="2800" b="1" u="sng" dirty="0">
                <a:latin typeface="Arial" panose="020B0604020202020204" pitchFamily="34" charset="0"/>
              </a:rPr>
              <a:t>月</a:t>
            </a:r>
            <a:r>
              <a:rPr lang="en-US" altLang="zh-CN" sz="2800" b="1" u="sng" dirty="0">
                <a:latin typeface="Arial" panose="020B0604020202020204" pitchFamily="34" charset="0"/>
              </a:rPr>
              <a:t>20</a:t>
            </a:r>
            <a:r>
              <a:rPr lang="zh-CN" altLang="zh-CN" sz="2800" b="1" u="sng" dirty="0">
                <a:latin typeface="Arial" panose="020B0604020202020204" pitchFamily="34" charset="0"/>
              </a:rPr>
              <a:t>日前</a:t>
            </a:r>
            <a:r>
              <a:rPr lang="zh-CN" altLang="zh-CN" sz="2800" dirty="0">
                <a:latin typeface="Arial" panose="020B0604020202020204" pitchFamily="34" charset="0"/>
              </a:rPr>
              <a:t>完成所有申报程序。包括：</a:t>
            </a:r>
            <a:r>
              <a:rPr lang="zh-CN" altLang="en-US" sz="2800" b="1" dirty="0">
                <a:latin typeface="Arial" panose="020B0604020202020204" pitchFamily="34" charset="0"/>
              </a:rPr>
              <a:t>书面和电子材料（两者缺一不可）</a:t>
            </a:r>
            <a:endParaRPr lang="zh-CN" altLang="zh-CN" sz="2800" b="1" dirty="0">
              <a:latin typeface="Arial" panose="020B0604020202020204" pitchFamily="34" charset="0"/>
            </a:endParaRPr>
          </a:p>
          <a:p>
            <a:pPr marL="0" lvl="0" indent="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latin typeface="Arial" panose="020B0604020202020204" pitchFamily="34" charset="0"/>
              </a:rPr>
              <a:t>1</a:t>
            </a:r>
            <a:r>
              <a:rPr lang="zh-CN" altLang="zh-CN" dirty="0">
                <a:latin typeface="Arial" panose="020B0604020202020204" pitchFamily="34" charset="0"/>
              </a:rPr>
              <a:t>．书面申报</a:t>
            </a:r>
            <a:endParaRPr lang="zh-CN" altLang="zh-CN" dirty="0">
              <a:latin typeface="Arial" panose="020B0604020202020204" pitchFamily="34" charset="0"/>
            </a:endParaRPr>
          </a:p>
          <a:p>
            <a:pPr marL="0" lvl="0" indent="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dirty="0">
                <a:latin typeface="Arial" panose="020B0604020202020204" pitchFamily="34" charset="0"/>
              </a:rPr>
              <a:t>♦仅</a:t>
            </a:r>
            <a:r>
              <a:rPr lang="zh-CN" altLang="zh-CN" dirty="0">
                <a:latin typeface="Arial" panose="020B0604020202020204" pitchFamily="34" charset="0"/>
              </a:rPr>
              <a:t>需填写推荐报告书（共</a:t>
            </a:r>
            <a:r>
              <a:rPr lang="en-US" altLang="zh-CN" dirty="0">
                <a:latin typeface="Arial" panose="020B0604020202020204" pitchFamily="34" charset="0"/>
              </a:rPr>
              <a:t>5</a:t>
            </a:r>
            <a:r>
              <a:rPr lang="zh-CN" altLang="zh-CN" dirty="0">
                <a:latin typeface="Arial" panose="020B0604020202020204" pitchFamily="34" charset="0"/>
              </a:rPr>
              <a:t>页</a:t>
            </a:r>
            <a:r>
              <a:rPr lang="zh-CN" altLang="en-US" dirty="0">
                <a:latin typeface="Arial" panose="020B0604020202020204" pitchFamily="34" charset="0"/>
              </a:rPr>
              <a:t>表格</a:t>
            </a:r>
            <a:r>
              <a:rPr lang="zh-CN" altLang="zh-CN" dirty="0">
                <a:latin typeface="Arial" panose="020B0604020202020204" pitchFamily="34" charset="0"/>
              </a:rPr>
              <a:t>），</a:t>
            </a:r>
            <a:r>
              <a:rPr lang="zh-CN" altLang="zh-CN" b="1" u="sng" dirty="0">
                <a:latin typeface="Arial" panose="020B0604020202020204" pitchFamily="34" charset="0"/>
              </a:rPr>
              <a:t>成果主报告无需书面提交。</a:t>
            </a:r>
            <a:r>
              <a:rPr lang="zh-CN" altLang="zh-CN" dirty="0">
                <a:latin typeface="Arial" panose="020B0604020202020204" pitchFamily="34" charset="0"/>
              </a:rPr>
              <a:t>请从评审委员会办公室（上海市</a:t>
            </a:r>
            <a:r>
              <a:rPr lang="zh-CN" altLang="en-US" dirty="0">
                <a:latin typeface="Arial" panose="020B0604020202020204" pitchFamily="34" charset="0"/>
              </a:rPr>
              <a:t>工业经济</a:t>
            </a:r>
            <a:r>
              <a:rPr lang="zh-CN" altLang="zh-CN" dirty="0">
                <a:latin typeface="Arial" panose="020B0604020202020204" pitchFamily="34" charset="0"/>
              </a:rPr>
              <a:t>联合会）网站上下载。网址：</a:t>
            </a:r>
            <a:r>
              <a:rPr lang="en-US" altLang="zh-CN" b="1" dirty="0">
                <a:latin typeface="Arial" panose="020B0604020202020204" pitchFamily="34" charset="0"/>
              </a:rPr>
              <a:t>www.sfeo.org</a:t>
            </a:r>
            <a:r>
              <a:rPr lang="zh-CN" altLang="zh-CN" dirty="0">
                <a:latin typeface="Arial" panose="020B0604020202020204" pitchFamily="34" charset="0"/>
              </a:rPr>
              <a:t>。在主页靠左侧中间位置寻找“上海市企业管理现代化创新成果评审工作”版块，进入后点击下载附件。</a:t>
            </a:r>
            <a:endParaRPr lang="en-US" altLang="zh-CN" dirty="0">
              <a:latin typeface="Arial" panose="020B0604020202020204" pitchFamily="34" charset="0"/>
            </a:endParaRPr>
          </a:p>
          <a:p>
            <a:pPr marL="0" lvl="0" indent="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latin typeface="Arial" panose="020B0604020202020204" pitchFamily="34" charset="0"/>
            </a:endParaRPr>
          </a:p>
          <a:p>
            <a:pPr marL="0" lvl="0" indent="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dirty="0">
                <a:latin typeface="Arial" panose="020B0604020202020204" pitchFamily="34" charset="0"/>
              </a:rPr>
              <a:t>♦</a:t>
            </a:r>
            <a:r>
              <a:rPr lang="zh-CN" altLang="zh-CN" dirty="0">
                <a:latin typeface="Arial" panose="020B0604020202020204" pitchFamily="34" charset="0"/>
              </a:rPr>
              <a:t>填写完毕、打印（</a:t>
            </a:r>
            <a:r>
              <a:rPr lang="en-US" altLang="zh-CN" dirty="0">
                <a:latin typeface="Arial" panose="020B0604020202020204" pitchFamily="34" charset="0"/>
              </a:rPr>
              <a:t>1</a:t>
            </a:r>
            <a:r>
              <a:rPr lang="zh-CN" altLang="zh-CN" dirty="0">
                <a:latin typeface="Arial" panose="020B0604020202020204" pitchFamily="34" charset="0"/>
              </a:rPr>
              <a:t>份即可）后在指定处加盖公章并请单位负责人签字。随后报送至上级推荐单位（指各集团公司、行业协会</a:t>
            </a:r>
            <a:r>
              <a:rPr lang="zh-CN" altLang="en-US" dirty="0">
                <a:latin typeface="Arial" panose="020B0604020202020204" pitchFamily="34" charset="0"/>
              </a:rPr>
              <a:t>、各区有关部门</a:t>
            </a:r>
            <a:r>
              <a:rPr lang="zh-CN" altLang="zh-CN" dirty="0">
                <a:latin typeface="Arial" panose="020B0604020202020204" pitchFamily="34" charset="0"/>
              </a:rPr>
              <a:t>等）。推荐单位盖章后统一交至评审办公室，即完成书面申报。</a:t>
            </a:r>
            <a:r>
              <a:rPr lang="zh-CN" altLang="en-US" dirty="0">
                <a:latin typeface="Arial" panose="020B0604020202020204" pitchFamily="34" charset="0"/>
              </a:rPr>
              <a:t>（请留意在线培训会议的现场演示）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122" name="文本框 1"/>
          <p:cNvSpPr txBox="1"/>
          <p:nvPr/>
        </p:nvSpPr>
        <p:spPr>
          <a:xfrm>
            <a:off x="695325" y="549275"/>
            <a:ext cx="10585450" cy="5692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zh-CN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2</a:t>
            </a:r>
            <a:r>
              <a:rPr lang="zh-CN" altLang="zh-CN" dirty="0">
                <a:latin typeface="Arial" panose="020B0604020202020204" pitchFamily="34" charset="0"/>
              </a:rPr>
              <a:t>．电子版申报</a:t>
            </a:r>
            <a:r>
              <a:rPr lang="en-US" altLang="zh-CN" dirty="0">
                <a:latin typeface="Arial" panose="020B0604020202020204" pitchFamily="34" charset="0"/>
              </a:rPr>
              <a:t>  </a:t>
            </a:r>
            <a:r>
              <a:rPr lang="zh-CN" altLang="en-US" dirty="0">
                <a:latin typeface="Arial" panose="020B0604020202020204" pitchFamily="34" charset="0"/>
              </a:rPr>
              <a:t>（基本材料和</a:t>
            </a:r>
            <a:r>
              <a:rPr lang="zh-CN" altLang="en-US" b="1" u="sng" dirty="0">
                <a:latin typeface="Arial" panose="020B0604020202020204" pitchFamily="34" charset="0"/>
              </a:rPr>
              <a:t>成果主报告</a:t>
            </a:r>
            <a:r>
              <a:rPr lang="zh-CN" altLang="en-US" dirty="0">
                <a:latin typeface="Arial" panose="020B0604020202020204" pitchFamily="34" charset="0"/>
              </a:rPr>
              <a:t>）</a:t>
            </a:r>
            <a:r>
              <a:rPr lang="en-US" altLang="zh-CN" dirty="0">
                <a:latin typeface="Arial" panose="020B0604020202020204" pitchFamily="34" charset="0"/>
              </a:rPr>
              <a:t> </a:t>
            </a:r>
            <a:endParaRPr lang="zh-CN" altLang="zh-CN" dirty="0">
              <a:latin typeface="Arial" panose="020B0604020202020204" pitchFamily="34" charset="0"/>
            </a:endParaRPr>
          </a:p>
          <a:p>
            <a:pPr marL="0" lvl="0" indent="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latin typeface="Arial" panose="020B0604020202020204" pitchFamily="34" charset="0"/>
              </a:rPr>
              <a:t> </a:t>
            </a:r>
            <a:r>
              <a:rPr lang="zh-CN" altLang="en-US" dirty="0">
                <a:latin typeface="Arial" panose="020B0604020202020204" pitchFamily="34" charset="0"/>
              </a:rPr>
              <a:t>♦</a:t>
            </a:r>
            <a:r>
              <a:rPr lang="zh-CN" altLang="zh-CN" dirty="0">
                <a:latin typeface="Arial" panose="020B0604020202020204" pitchFamily="34" charset="0"/>
              </a:rPr>
              <a:t>请从评审委员会办公室网站（网址同上）下载</a:t>
            </a:r>
            <a:r>
              <a:rPr lang="en-US" altLang="zh-CN" dirty="0">
                <a:latin typeface="Arial" panose="020B0604020202020204" pitchFamily="34" charset="0"/>
              </a:rPr>
              <a:t>2023</a:t>
            </a:r>
            <a:r>
              <a:rPr lang="zh-CN" altLang="zh-CN" dirty="0">
                <a:latin typeface="Arial" panose="020B0604020202020204" pitchFamily="34" charset="0"/>
              </a:rPr>
              <a:t>年上海市企业管理现代化创新成果申报软件，请不要使用以往旧版本的软件申报，如电脑上有往年版本的申报软件，请全部删除。下载后解压缩即可使用（下载后的压缩包中附带具体使用说明供参考）。</a:t>
            </a:r>
            <a:endParaRPr lang="en-US" altLang="zh-CN" dirty="0">
              <a:latin typeface="Arial" panose="020B0604020202020204" pitchFamily="34" charset="0"/>
            </a:endParaRPr>
          </a:p>
          <a:p>
            <a:pPr marL="0" lvl="0" indent="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latin typeface="Arial" panose="020B0604020202020204" pitchFamily="34" charset="0"/>
            </a:endParaRPr>
          </a:p>
          <a:p>
            <a:pPr marL="0" lvl="0" indent="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dirty="0">
                <a:latin typeface="Arial" panose="020B0604020202020204" pitchFamily="34" charset="0"/>
              </a:rPr>
              <a:t>♦</a:t>
            </a:r>
            <a:r>
              <a:rPr lang="zh-CN" altLang="zh-CN" dirty="0">
                <a:latin typeface="Arial" panose="020B0604020202020204" pitchFamily="34" charset="0"/>
              </a:rPr>
              <a:t>在评审软件界面上填写完成所有数据，</a:t>
            </a:r>
            <a:r>
              <a:rPr lang="zh-CN" altLang="en-US" dirty="0">
                <a:latin typeface="Arial" panose="020B0604020202020204" pitchFamily="34" charset="0"/>
              </a:rPr>
              <a:t>并</a:t>
            </a:r>
            <a:r>
              <a:rPr lang="zh-CN" altLang="zh-CN" dirty="0">
                <a:latin typeface="Arial" panose="020B0604020202020204" pitchFamily="34" charset="0"/>
              </a:rPr>
              <a:t>添加</a:t>
            </a:r>
            <a:r>
              <a:rPr lang="zh-CN" altLang="zh-CN" u="sng" dirty="0">
                <a:latin typeface="Arial" panose="020B0604020202020204" pitchFamily="34" charset="0"/>
              </a:rPr>
              <a:t>成果主报告</a:t>
            </a:r>
            <a:r>
              <a:rPr lang="zh-CN" altLang="zh-CN" dirty="0">
                <a:latin typeface="Arial" panose="020B0604020202020204" pitchFamily="34" charset="0"/>
              </a:rPr>
              <a:t>后，按“导出”键，随后在软件安装目录下寻找“</a:t>
            </a:r>
            <a:r>
              <a:rPr lang="en-US" altLang="zh-CN" dirty="0">
                <a:latin typeface="Arial" panose="020B0604020202020204" pitchFamily="34" charset="0"/>
              </a:rPr>
              <a:t>cxps_dump</a:t>
            </a:r>
            <a:r>
              <a:rPr lang="zh-CN" altLang="zh-CN" dirty="0">
                <a:latin typeface="Arial" panose="020B0604020202020204" pitchFamily="34" charset="0"/>
              </a:rPr>
              <a:t>”文件夹，将文件夹中的压缩包“</a:t>
            </a:r>
            <a:r>
              <a:rPr lang="en-US" altLang="zh-CN" dirty="0">
                <a:latin typeface="Arial" panose="020B0604020202020204" pitchFamily="34" charset="0"/>
              </a:rPr>
              <a:t>2023efile.rar”</a:t>
            </a:r>
            <a:r>
              <a:rPr lang="zh-CN" altLang="zh-CN" dirty="0">
                <a:latin typeface="Arial" panose="020B0604020202020204" pitchFamily="34" charset="0"/>
              </a:rPr>
              <a:t>文件作为附件发送至评审委员会办公室电子邮箱</a:t>
            </a:r>
            <a:r>
              <a:rPr lang="en-US" altLang="zh-CN" dirty="0">
                <a:latin typeface="Arial" panose="020B0604020202020204" pitchFamily="34" charset="0"/>
              </a:rPr>
              <a:t>sfieck@126.com</a:t>
            </a:r>
            <a:r>
              <a:rPr lang="zh-CN" altLang="zh-CN" dirty="0">
                <a:latin typeface="Arial" panose="020B0604020202020204" pitchFamily="34" charset="0"/>
              </a:rPr>
              <a:t>，即完成电子版申报。</a:t>
            </a:r>
            <a:endParaRPr lang="en-US" altLang="zh-CN" dirty="0">
              <a:latin typeface="Arial" panose="020B0604020202020204" pitchFamily="34" charset="0"/>
            </a:endParaRPr>
          </a:p>
          <a:p>
            <a:pPr marL="0" lvl="0" indent="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dirty="0">
              <a:latin typeface="Arial" panose="020B0604020202020204" pitchFamily="34" charset="0"/>
            </a:endParaRPr>
          </a:p>
          <a:p>
            <a:pPr marL="0" lvl="0" indent="0"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dirty="0">
                <a:latin typeface="Arial" panose="020B0604020202020204" pitchFamily="34" charset="0"/>
              </a:rPr>
              <a:t>♦</a:t>
            </a:r>
            <a:r>
              <a:rPr lang="zh-CN" altLang="en-US" u="sng" dirty="0">
                <a:latin typeface="Arial" panose="020B0604020202020204" pitchFamily="34" charset="0"/>
              </a:rPr>
              <a:t>请于</a:t>
            </a:r>
            <a:r>
              <a:rPr lang="en-US" altLang="zh-CN" u="sng" dirty="0">
                <a:latin typeface="Arial" panose="020B0604020202020204" pitchFamily="34" charset="0"/>
              </a:rPr>
              <a:t>10</a:t>
            </a:r>
            <a:r>
              <a:rPr lang="zh-CN" altLang="en-US" u="sng" dirty="0">
                <a:latin typeface="Arial" panose="020B0604020202020204" pitchFamily="34" charset="0"/>
              </a:rPr>
              <a:t>月</a:t>
            </a:r>
            <a:r>
              <a:rPr lang="en-US" altLang="zh-CN" u="sng" dirty="0">
                <a:latin typeface="Arial" panose="020B0604020202020204" pitchFamily="34" charset="0"/>
              </a:rPr>
              <a:t>20</a:t>
            </a:r>
            <a:r>
              <a:rPr lang="zh-CN" altLang="en-US" u="sng" dirty="0">
                <a:latin typeface="Arial" panose="020B0604020202020204" pitchFamily="34" charset="0"/>
              </a:rPr>
              <a:t>日前完成，逾期提交的一律不纳入本次评审范围。</a:t>
            </a:r>
            <a:endParaRPr lang="en-US" altLang="zh-CN" u="sng" dirty="0">
              <a:latin typeface="Arial" panose="020B0604020202020204" pitchFamily="34" charset="0"/>
            </a:endParaRPr>
          </a:p>
          <a:p>
            <a:pPr marL="0" lv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dirty="0">
                <a:latin typeface="Arial" panose="020B0604020202020204" pitchFamily="34" charset="0"/>
              </a:rPr>
              <a:t>（请留意在线培训会议的现场演示）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Rot="1"/>
          </p:cNvSpPr>
          <p:nvPr>
            <p:ph type="title" idx="4294967295"/>
          </p:nvPr>
        </p:nvSpPr>
        <p:spPr>
          <a:xfrm>
            <a:off x="766763" y="476250"/>
            <a:ext cx="8540750" cy="114300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zh-CN" altLang="en-US" dirty="0">
                <a:solidFill>
                  <a:srgbClr val="FF0000"/>
                </a:solidFill>
              </a:rPr>
              <a:t>一、什么是企业管理创新成果？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147" name="Rectangle 3"/>
          <p:cNvSpPr>
            <a:spLocks noGrp="1" noRot="1"/>
          </p:cNvSpPr>
          <p:nvPr>
            <p:ph type="body" idx="4294967295"/>
          </p:nvPr>
        </p:nvSpPr>
        <p:spPr>
          <a:xfrm>
            <a:off x="982663" y="2205038"/>
            <a:ext cx="10153650" cy="3384550"/>
          </a:xfrm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100000"/>
              </a:lnSpc>
            </a:pPr>
            <a:r>
              <a:rPr lang="zh-CN" altLang="en-US" dirty="0"/>
              <a:t>管理创新成果，是企业在改革与发展实践中，运用现代科学管</a:t>
            </a:r>
            <a:br>
              <a:rPr lang="zh-CN" altLang="en-US" dirty="0"/>
            </a:br>
            <a:r>
              <a:rPr lang="zh-CN" altLang="en-US" dirty="0"/>
              <a:t>理思想及理论，借鉴国内外先进管理经验，从各企业实际出发，在企业制度、管理理念、组织形式、经营机制、经营模式、管理方式等方面所进行的创新实践，并经过实践检验，证明确实具有明显效果和推广作用的成果。 上海市企业管理现代化创新成果设一、二、三等奖。 </a:t>
            </a:r>
            <a:br>
              <a:rPr lang="zh-CN" altLang="en-US" dirty="0"/>
            </a:b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内容占位符 2"/>
          <p:cNvSpPr>
            <a:spLocks noGrp="1"/>
          </p:cNvSpPr>
          <p:nvPr>
            <p:ph idx="1"/>
          </p:nvPr>
        </p:nvSpPr>
        <p:spPr>
          <a:xfrm>
            <a:off x="839788" y="1196975"/>
            <a:ext cx="10369550" cy="4464050"/>
          </a:xfrm>
        </p:spPr>
        <p:txBody>
          <a:bodyPr vert="horz" wrap="square" lIns="91440" tIns="45720" rIns="91440" bIns="45720" anchor="t" anchorCtr="0"/>
          <a:p>
            <a:pPr eaLnBrk="1" hangingPunct="1"/>
            <a:r>
              <a:rPr lang="zh-CN" altLang="en-US" dirty="0"/>
              <a:t>成果必须同时符合创新型、科学性、实践性、效益性和示范性五项要求。</a:t>
            </a:r>
            <a:endParaRPr lang="en-US" altLang="zh-CN" dirty="0"/>
          </a:p>
          <a:p>
            <a:pPr eaLnBrk="1" hangingPunct="1"/>
            <a:r>
              <a:rPr lang="zh-CN" altLang="en-US" dirty="0"/>
              <a:t>一是具有创新性，即在实践中率先发现和总结出某些管理领域的规律，并得到国内外公认；或借鉴国外先进管理理论、方法、手段和经验，在实践中进行创造性应用；或借鉴国内其它企业管理创新经验，在实践中进一步加以改进和发展。</a:t>
            </a:r>
            <a:endParaRPr lang="en-US" altLang="zh-CN" dirty="0"/>
          </a:p>
          <a:p>
            <a:pPr eaLnBrk="1" hangingPunct="1"/>
            <a:r>
              <a:rPr lang="zh-CN" altLang="en-US" dirty="0"/>
              <a:t>二是具有科学性，即管理创新成果内容符合管理学基本原理，具有一定的理论价值，反映企业管理的一般规律。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内容占位符 2"/>
          <p:cNvSpPr>
            <a:spLocks noGrp="1"/>
          </p:cNvSpPr>
          <p:nvPr>
            <p:ph idx="1"/>
          </p:nvPr>
        </p:nvSpPr>
        <p:spPr>
          <a:xfrm>
            <a:off x="839788" y="1098550"/>
            <a:ext cx="10369550" cy="3843338"/>
          </a:xfrm>
        </p:spPr>
        <p:txBody>
          <a:bodyPr vert="horz" wrap="square" lIns="91440" tIns="45720" rIns="91440" bIns="45720" anchor="t" anchorCtr="0"/>
          <a:p>
            <a:pPr algn="just" eaLnBrk="1" hangingPunct="1">
              <a:lnSpc>
                <a:spcPct val="100000"/>
              </a:lnSpc>
            </a:pPr>
            <a:r>
              <a:rPr lang="zh-CN" altLang="en-US" dirty="0"/>
              <a:t>三是具有实践性，即反映企业在管理活动中已进行的成功实践，且必须经过一年以上的实际应用，符合国家法律、法规和政策要求。</a:t>
            </a:r>
            <a:endParaRPr lang="en-US" altLang="zh-CN" dirty="0"/>
          </a:p>
          <a:p>
            <a:pPr algn="just" eaLnBrk="1" hangingPunct="1">
              <a:lnSpc>
                <a:spcPct val="100000"/>
              </a:lnSpc>
            </a:pPr>
            <a:r>
              <a:rPr lang="zh-CN" altLang="en-US" dirty="0"/>
              <a:t>四是具有效益性，即经过科学评估、测定与计算，证明确实提高了企业管理水平，并取得了显著经济效益、社会效益和生态效益。</a:t>
            </a:r>
            <a:endParaRPr lang="en-US" altLang="zh-CN" dirty="0"/>
          </a:p>
          <a:p>
            <a:pPr algn="just" eaLnBrk="1" hangingPunct="1">
              <a:lnSpc>
                <a:spcPct val="100000"/>
              </a:lnSpc>
            </a:pPr>
            <a:r>
              <a:rPr lang="zh-CN" altLang="en-US" dirty="0"/>
              <a:t>五是具有示范性，即管理创新经验具有可操作性和推广应用价值，对其他企业改善内部管理有一定借鉴作用。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218" name="内容占位符 2"/>
          <p:cNvSpPr>
            <a:spLocks noGrp="1"/>
          </p:cNvSpPr>
          <p:nvPr>
            <p:ph idx="1"/>
          </p:nvPr>
        </p:nvSpPr>
        <p:spPr>
          <a:xfrm>
            <a:off x="839788" y="1341438"/>
            <a:ext cx="10369550" cy="4498975"/>
          </a:xfrm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100000"/>
              </a:lnSpc>
            </a:pPr>
            <a:r>
              <a:rPr lang="zh-CN" altLang="en-US" dirty="0"/>
              <a:t>实施时间一年以上，且以往从未申报过的管理创新成果，方可</a:t>
            </a:r>
            <a:br>
              <a:rPr lang="zh-CN" altLang="en-US" dirty="0"/>
            </a:br>
            <a:r>
              <a:rPr lang="zh-CN" altLang="en-US" dirty="0"/>
              <a:t>由企业提出申报。</a:t>
            </a:r>
            <a:endParaRPr lang="en-US" altLang="zh-CN" dirty="0"/>
          </a:p>
          <a:p>
            <a:pPr eaLnBrk="1" hangingPunct="1">
              <a:lnSpc>
                <a:spcPct val="100000"/>
              </a:lnSpc>
            </a:pPr>
            <a:r>
              <a:rPr lang="zh-CN" altLang="en-US" dirty="0"/>
              <a:t>近三年出现重大质量、安全、环境污染、公共卫生等责任事故</a:t>
            </a:r>
            <a:br>
              <a:rPr lang="zh-CN" altLang="en-US" dirty="0"/>
            </a:br>
            <a:r>
              <a:rPr lang="zh-CN" altLang="en-US" dirty="0"/>
              <a:t>（按国家有关规定认定），出现重大有效投诉及严重违法违规不良记录的企业不得申报。</a:t>
            </a:r>
            <a:endParaRPr lang="en-US" altLang="zh-CN" dirty="0"/>
          </a:p>
          <a:p>
            <a:pPr eaLnBrk="1" hangingPunct="1">
              <a:lnSpc>
                <a:spcPct val="100000"/>
              </a:lnSpc>
            </a:pPr>
            <a:r>
              <a:rPr lang="zh-CN" altLang="en-US" dirty="0"/>
              <a:t>连续两年亏损的企业（不含政策性亏损）不得申报。</a:t>
            </a:r>
            <a:endParaRPr lang="en-US" altLang="zh-CN" dirty="0"/>
          </a:p>
          <a:p>
            <a:pPr eaLnBrk="1" hangingPunct="1">
              <a:lnSpc>
                <a:spcPct val="100000"/>
              </a:lnSpc>
            </a:pPr>
            <a:r>
              <a:rPr lang="zh-CN" altLang="en-US" dirty="0"/>
              <a:t>进一步鼓励、支持股份制企业、 民营企业、中小微企业申报 。</a:t>
            </a:r>
            <a:br>
              <a:rPr lang="zh-CN" altLang="en-US" dirty="0"/>
            </a:b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42" name="标题 1"/>
          <p:cNvSpPr>
            <a:spLocks noGrp="1"/>
          </p:cNvSpPr>
          <p:nvPr>
            <p:ph type="title" idx="4294967295"/>
          </p:nvPr>
        </p:nvSpPr>
        <p:spPr>
          <a:xfrm>
            <a:off x="1825625" y="404813"/>
            <a:ext cx="8540750" cy="968375"/>
          </a:xfrm>
        </p:spPr>
        <p:txBody>
          <a:bodyPr vert="horz" wrap="square" lIns="91440" tIns="45720" rIns="91440" bIns="45720" anchor="ctr" anchorCtr="0"/>
          <a:p>
            <a:pPr algn="ctr" eaLnBrk="1" hangingPunct="1"/>
            <a:r>
              <a:rPr lang="zh-CN" altLang="en-US" dirty="0">
                <a:solidFill>
                  <a:srgbClr val="FF0000"/>
                </a:solidFill>
              </a:rPr>
              <a:t>申报重点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>
          <a:xfrm>
            <a:off x="839788" y="1373188"/>
            <a:ext cx="10369550" cy="4359275"/>
          </a:xfrm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100000"/>
              </a:lnSpc>
            </a:pPr>
            <a:r>
              <a:rPr lang="zh-CN" altLang="en-US" dirty="0"/>
              <a:t>成果申报应紧密结合当前经济社会发展的新形势、新任务和新要</a:t>
            </a:r>
            <a:br>
              <a:rPr lang="zh-CN" altLang="en-US" dirty="0"/>
            </a:br>
            <a:r>
              <a:rPr lang="zh-CN" altLang="en-US" dirty="0"/>
              <a:t>求，突出以下重点： 世界一流企业建设与“专精特新”企业培育、推进新型工业化与现代化产业体系建设、深化国际经贸合作与构建新发展格局、数字化转型与智能化升级、强链补链与产业安全、深化国企改革与中国特色现代企业制度建设、混合所有制改革与市场化经营机制构建、组织变革与人力资源开发、落实新型举国体制与突破产业关键核心技术、正向研发管理与原始创新能力建设、“四链”深度融合与战略性新兴产业培育、复杂系统工程管理与重大工程建设、管理提升与提质增效、风险防控与合规管理、质量强企与品牌培育、低碳转型与绿色发展、ESG管理与可持续发展等。 </a:t>
            </a:r>
            <a:br>
              <a:rPr lang="zh-CN" altLang="en-US" dirty="0"/>
            </a:br>
            <a:endParaRPr lang="zh-CN" altLang="zh-CN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zgxZTNmN2NjOTAyZWE1YmI4NzM0MzE3ZjZjMjFlYWYifQ=="/>
</p:tagLst>
</file>

<file path=ppt/theme/theme1.xml><?xml version="1.0" encoding="utf-8"?>
<a:theme xmlns:a="http://schemas.openxmlformats.org/drawingml/2006/main" name="吉祥如意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3023</Words>
  <Application>WPS 演示</Application>
  <PresentationFormat>宽屏</PresentationFormat>
  <Paragraphs>94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2" baseType="lpstr">
      <vt:lpstr>Arial</vt:lpstr>
      <vt:lpstr>宋体</vt:lpstr>
      <vt:lpstr>Wingdings</vt:lpstr>
      <vt:lpstr>Calibri Light</vt:lpstr>
      <vt:lpstr>黑体</vt:lpstr>
      <vt:lpstr>Calibri</vt:lpstr>
      <vt:lpstr>微软雅黑</vt:lpstr>
      <vt:lpstr>Arial Unicode MS</vt:lpstr>
      <vt:lpstr>Wingdings 2</vt:lpstr>
      <vt:lpstr>吉祥如意</vt:lpstr>
      <vt:lpstr>PowerPoint 演示文稿</vt:lpstr>
      <vt:lpstr>PowerPoint 演示文稿</vt:lpstr>
      <vt:lpstr>PowerPoint 演示文稿</vt:lpstr>
      <vt:lpstr>PowerPoint 演示文稿</vt:lpstr>
      <vt:lpstr>一、什么是企业管理创新成果？</vt:lpstr>
      <vt:lpstr>PowerPoint 演示文稿</vt:lpstr>
      <vt:lpstr>PowerPoint 演示文稿</vt:lpstr>
      <vt:lpstr>PowerPoint 演示文稿</vt:lpstr>
      <vt:lpstr>申报重点</vt:lpstr>
      <vt:lpstr>二、成果主报告的写法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2011年上海市企业管理创新成果培训会议</dc:title>
  <dc:creator>微软用户</dc:creator>
  <cp:lastModifiedBy>无名</cp:lastModifiedBy>
  <cp:revision>90</cp:revision>
  <dcterms:created xsi:type="dcterms:W3CDTF">2011-05-08T02:49:00Z</dcterms:created>
  <dcterms:modified xsi:type="dcterms:W3CDTF">2023-09-13T09:20:51Z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2052-12.1.0.15398</vt:lpwstr>
  </property>
  <property fmtid="{D5CDD505-2E9C-101B-9397-08002B2CF9AE}" pid="3" name="ICV">
    <vt:lpwstr>8F7D50E7D8FE46C18B19B9093E7410A1_12</vt:lpwstr>
  </property>
</Properties>
</file>