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3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168" y="5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3F07D-F64B-476D-B3EA-FFD0E44C9DB1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F00E3-84AE-4C74-9370-0C5407C967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7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032"/>
            <a:ext cx="6858000" cy="17912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2365"/>
            <a:ext cx="6858000" cy="124220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158702" y="318294"/>
            <a:ext cx="1118081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工作体会</a:t>
            </a:r>
          </a:p>
        </p:txBody>
      </p:sp>
      <p:sp>
        <p:nvSpPr>
          <p:cNvPr id="6" name="椭圆 5"/>
          <p:cNvSpPr/>
          <p:nvPr userDrawn="1"/>
        </p:nvSpPr>
        <p:spPr>
          <a:xfrm>
            <a:off x="717753" y="318294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040806" y="367315"/>
            <a:ext cx="1810578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工作规划和展望</a:t>
            </a:r>
          </a:p>
        </p:txBody>
      </p:sp>
      <p:sp>
        <p:nvSpPr>
          <p:cNvPr id="6" name="椭圆 5"/>
          <p:cNvSpPr/>
          <p:nvPr userDrawn="1"/>
        </p:nvSpPr>
        <p:spPr>
          <a:xfrm>
            <a:off x="628651" y="367315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7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2" y="740800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007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740800"/>
            <a:ext cx="4629150" cy="36563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1" y="273928"/>
            <a:ext cx="5800725" cy="436022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048000" y="331576"/>
            <a:ext cx="3276600" cy="2313387"/>
          </a:xfrm>
          <a:custGeom>
            <a:avLst/>
            <a:gdLst/>
            <a:ahLst/>
            <a:cxnLst/>
            <a:rect l="l" t="t" r="r" b="b"/>
            <a:pathLst>
              <a:path w="3276600" h="3124200">
                <a:moveTo>
                  <a:pt x="3028950" y="0"/>
                </a:moveTo>
                <a:cubicBezTo>
                  <a:pt x="3165723" y="0"/>
                  <a:pt x="3276600" y="110877"/>
                  <a:pt x="3276600" y="247650"/>
                </a:cubicBezTo>
                <a:lnTo>
                  <a:pt x="3276600" y="2876550"/>
                </a:lnTo>
                <a:cubicBezTo>
                  <a:pt x="3276600" y="3013323"/>
                  <a:pt x="3165723" y="3124200"/>
                  <a:pt x="3028950" y="3124200"/>
                </a:cubicBezTo>
                <a:cubicBezTo>
                  <a:pt x="2892177" y="3124200"/>
                  <a:pt x="2781300" y="3013323"/>
                  <a:pt x="2781300" y="2876550"/>
                </a:cubicBezTo>
                <a:lnTo>
                  <a:pt x="2781300" y="247650"/>
                </a:lnTo>
                <a:cubicBezTo>
                  <a:pt x="2781300" y="110877"/>
                  <a:pt x="2892177" y="0"/>
                  <a:pt x="3028950" y="0"/>
                </a:cubicBezTo>
                <a:close/>
                <a:moveTo>
                  <a:pt x="2317750" y="0"/>
                </a:moveTo>
                <a:cubicBezTo>
                  <a:pt x="2454523" y="0"/>
                  <a:pt x="2565400" y="110877"/>
                  <a:pt x="2565400" y="247650"/>
                </a:cubicBezTo>
                <a:lnTo>
                  <a:pt x="2565400" y="2876550"/>
                </a:lnTo>
                <a:cubicBezTo>
                  <a:pt x="2565400" y="3013323"/>
                  <a:pt x="2454523" y="3124200"/>
                  <a:pt x="2317750" y="3124200"/>
                </a:cubicBezTo>
                <a:cubicBezTo>
                  <a:pt x="2180977" y="3124200"/>
                  <a:pt x="2070100" y="3013323"/>
                  <a:pt x="2070100" y="2876550"/>
                </a:cubicBezTo>
                <a:lnTo>
                  <a:pt x="2070100" y="247650"/>
                </a:lnTo>
                <a:cubicBezTo>
                  <a:pt x="2070100" y="110877"/>
                  <a:pt x="2180977" y="0"/>
                  <a:pt x="2317750" y="0"/>
                </a:cubicBezTo>
                <a:close/>
                <a:moveTo>
                  <a:pt x="1606550" y="0"/>
                </a:moveTo>
                <a:cubicBezTo>
                  <a:pt x="1743323" y="0"/>
                  <a:pt x="1854200" y="110877"/>
                  <a:pt x="1854200" y="247650"/>
                </a:cubicBezTo>
                <a:lnTo>
                  <a:pt x="1854200" y="2876550"/>
                </a:lnTo>
                <a:cubicBezTo>
                  <a:pt x="1854200" y="3013323"/>
                  <a:pt x="1743323" y="3124200"/>
                  <a:pt x="1606550" y="3124200"/>
                </a:cubicBezTo>
                <a:cubicBezTo>
                  <a:pt x="1469777" y="3124200"/>
                  <a:pt x="1358900" y="3013323"/>
                  <a:pt x="1358900" y="2876550"/>
                </a:cubicBezTo>
                <a:lnTo>
                  <a:pt x="1358900" y="247650"/>
                </a:lnTo>
                <a:cubicBezTo>
                  <a:pt x="1358900" y="110877"/>
                  <a:pt x="1469777" y="0"/>
                  <a:pt x="1606550" y="0"/>
                </a:cubicBezTo>
                <a:close/>
                <a:moveTo>
                  <a:pt x="958850" y="0"/>
                </a:moveTo>
                <a:cubicBezTo>
                  <a:pt x="1095623" y="0"/>
                  <a:pt x="1206500" y="110877"/>
                  <a:pt x="1206500" y="247650"/>
                </a:cubicBezTo>
                <a:lnTo>
                  <a:pt x="1206500" y="2876550"/>
                </a:lnTo>
                <a:cubicBezTo>
                  <a:pt x="1206500" y="3013323"/>
                  <a:pt x="1095623" y="3124200"/>
                  <a:pt x="958850" y="3124200"/>
                </a:cubicBezTo>
                <a:cubicBezTo>
                  <a:pt x="822077" y="3124200"/>
                  <a:pt x="711200" y="3013323"/>
                  <a:pt x="711200" y="2876550"/>
                </a:cubicBezTo>
                <a:lnTo>
                  <a:pt x="711200" y="247650"/>
                </a:lnTo>
                <a:cubicBezTo>
                  <a:pt x="711200" y="110877"/>
                  <a:pt x="822077" y="0"/>
                  <a:pt x="958850" y="0"/>
                </a:cubicBezTo>
                <a:close/>
                <a:moveTo>
                  <a:pt x="247650" y="0"/>
                </a:moveTo>
                <a:cubicBezTo>
                  <a:pt x="384423" y="0"/>
                  <a:pt x="495300" y="110877"/>
                  <a:pt x="495300" y="247650"/>
                </a:cubicBezTo>
                <a:lnTo>
                  <a:pt x="495300" y="2876550"/>
                </a:lnTo>
                <a:cubicBezTo>
                  <a:pt x="495300" y="3013323"/>
                  <a:pt x="384423" y="3124200"/>
                  <a:pt x="247650" y="3124200"/>
                </a:cubicBezTo>
                <a:cubicBezTo>
                  <a:pt x="110877" y="3124200"/>
                  <a:pt x="0" y="3013323"/>
                  <a:pt x="0" y="2876550"/>
                </a:cubicBezTo>
                <a:lnTo>
                  <a:pt x="0" y="247650"/>
                </a:lnTo>
                <a:cubicBezTo>
                  <a:pt x="0" y="110877"/>
                  <a:pt x="110877" y="0"/>
                  <a:pt x="247650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90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966029" y="2851971"/>
            <a:ext cx="3383973" cy="323935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spcBef>
                <a:spcPts val="0"/>
              </a:spcBef>
              <a:buNone/>
              <a:defRPr sz="3500" b="1">
                <a:solidFill>
                  <a:schemeClr val="bg1"/>
                </a:solidFill>
                <a:latin typeface="Lato Hairline"/>
                <a:cs typeface="Lato Hairline"/>
              </a:defRPr>
            </a:lvl1pPr>
          </a:lstStyle>
          <a:p>
            <a:pPr lvl="0"/>
            <a:r>
              <a:rPr lang="es-ES_tradnl" dirty="0"/>
              <a:t>TITLE HERE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966029" y="3289956"/>
            <a:ext cx="3383973" cy="171391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500" b="0">
                <a:solidFill>
                  <a:schemeClr val="accent3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es-ES_tradnl" dirty="0" err="1"/>
              <a:t>Ultimate</a:t>
            </a:r>
            <a:r>
              <a:rPr lang="es-ES_tradnl" dirty="0"/>
              <a:t> </a:t>
            </a:r>
            <a:r>
              <a:rPr lang="es-ES_tradnl" dirty="0" err="1"/>
              <a:t>Powerpoint</a:t>
            </a:r>
            <a:r>
              <a:rPr lang="es-ES_tradnl" dirty="0"/>
              <a:t> </a:t>
            </a:r>
            <a:r>
              <a:rPr lang="es-ES_tradnl" dirty="0" err="1"/>
              <a:t>Template</a:t>
            </a:r>
            <a:endParaRPr lang="es-ES_tradnl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981378" y="3614486"/>
            <a:ext cx="3366029" cy="115300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vitae, </a:t>
            </a:r>
            <a:r>
              <a:rPr lang="en-US" dirty="0" err="1"/>
              <a:t>euismod</a:t>
            </a:r>
            <a:r>
              <a:rPr lang="en-US" dirty="0"/>
              <a:t> non </a:t>
            </a:r>
            <a:r>
              <a:rPr lang="en-US" dirty="0" err="1"/>
              <a:t>purus</a:t>
            </a:r>
            <a:r>
              <a:rPr lang="en-US" dirty="0"/>
              <a:t>. Maecenas </a:t>
            </a:r>
            <a:r>
              <a:rPr lang="en-US" dirty="0" err="1"/>
              <a:t>ut</a:t>
            </a:r>
            <a:r>
              <a:rPr lang="en-US" dirty="0"/>
              <a:t> lacus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8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648200" y="1962761"/>
            <a:ext cx="3924301" cy="2326405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rgbClr val="17252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219200" y="2348639"/>
            <a:ext cx="2971800" cy="833694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00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457201" y="1254514"/>
            <a:ext cx="8229600" cy="479573"/>
          </a:xfr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buNone/>
              <a:defRPr sz="1050">
                <a:solidFill>
                  <a:srgbClr val="595959"/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1219201" y="2119966"/>
            <a:ext cx="1828801" cy="35729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rgbClr val="1399EE"/>
                </a:solidFill>
                <a:latin typeface="Glegoo"/>
                <a:ea typeface="Calibri"/>
                <a:cs typeface="Glegoo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1219200" y="3411003"/>
            <a:ext cx="2971800" cy="833694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00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8"/>
          </p:nvPr>
        </p:nvSpPr>
        <p:spPr>
          <a:xfrm>
            <a:off x="1219201" y="3182332"/>
            <a:ext cx="1828801" cy="35729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rgbClr val="1399EE"/>
                </a:solidFill>
                <a:latin typeface="Glegoo"/>
                <a:ea typeface="Calibri"/>
                <a:cs typeface="Glegoo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85841"/>
            <a:ext cx="8229600" cy="85751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48597F"/>
                </a:solidFill>
                <a:latin typeface="Lato Light"/>
                <a:cs typeface="Lato Ligh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2057403" y="876571"/>
            <a:ext cx="5029199" cy="32395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 i="0">
                <a:solidFill>
                  <a:srgbClr val="1399EE"/>
                </a:solidFill>
                <a:latin typeface="Glegoo"/>
                <a:cs typeface="Glegoo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1500" y="4870367"/>
            <a:ext cx="381000" cy="274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FFFFFF"/>
                </a:solidFill>
                <a:latin typeface="Glegoo"/>
                <a:cs typeface="Glegoo"/>
              </a:defRPr>
            </a:lvl1pPr>
          </a:lstStyle>
          <a:p>
            <a:fld id="{4F30D5C1-D155-2E40-A967-511B3BD0F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alf Page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5145088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5029200" y="2038979"/>
            <a:ext cx="3505200" cy="9909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6"/>
          </p:nvPr>
        </p:nvSpPr>
        <p:spPr>
          <a:xfrm>
            <a:off x="5791201" y="3182336"/>
            <a:ext cx="2438399" cy="30807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9"/>
          <p:cNvSpPr>
            <a:spLocks noGrp="1"/>
          </p:cNvSpPr>
          <p:nvPr>
            <p:ph sz="quarter" idx="17"/>
          </p:nvPr>
        </p:nvSpPr>
        <p:spPr>
          <a:xfrm>
            <a:off x="5791201" y="3707979"/>
            <a:ext cx="2438399" cy="46526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7F7F7F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5029200" y="1810314"/>
            <a:ext cx="3505200" cy="35729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rgbClr val="1399EE"/>
                </a:solidFill>
                <a:latin typeface="Glegoo"/>
                <a:ea typeface="Calibri"/>
                <a:cs typeface="Glegoo"/>
              </a:defRPr>
            </a:lvl1pPr>
            <a:lvl2pPr marL="4572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 marL="9144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13716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828800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105401" y="666958"/>
            <a:ext cx="3581400" cy="857515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48597F"/>
                </a:solidFill>
                <a:latin typeface="Lato Light"/>
                <a:cs typeface="Lato Ligh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105402" y="1257688"/>
            <a:ext cx="2188633" cy="32395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i="0">
                <a:solidFill>
                  <a:srgbClr val="1399EE"/>
                </a:solidFill>
                <a:latin typeface="Glegoo"/>
                <a:cs typeface="Glegoo"/>
              </a:defRPr>
            </a:lvl1pPr>
            <a:lvl2pPr marL="457200" indent="0">
              <a:buFontTx/>
              <a:buNone/>
              <a:defRPr sz="1050">
                <a:latin typeface="Mission Gothic Regular" pitchFamily="50" charset="0"/>
              </a:defRPr>
            </a:lvl2pPr>
            <a:lvl3pPr marL="914400" indent="0">
              <a:buFontTx/>
              <a:buNone/>
              <a:defRPr sz="1050">
                <a:latin typeface="Mission Gothic Regular" pitchFamily="50" charset="0"/>
              </a:defRPr>
            </a:lvl3pPr>
            <a:lvl4pPr marL="1371600" indent="0">
              <a:buFontTx/>
              <a:buNone/>
              <a:defRPr sz="1050">
                <a:latin typeface="Mission Gothic Regular" pitchFamily="50" charset="0"/>
              </a:defRPr>
            </a:lvl4pPr>
            <a:lvl5pPr marL="1828800" indent="0">
              <a:buFontTx/>
              <a:buNone/>
              <a:defRPr sz="1050">
                <a:latin typeface="Mission Gothic Regular" pitchFamily="50" charset="0"/>
              </a:defRPr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1"/>
            <a:ext cx="9144000" cy="514508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84000"/>
                </a:schemeClr>
              </a:gs>
              <a:gs pos="56000">
                <a:srgbClr val="FCFDFA">
                  <a:alpha val="88000"/>
                </a:srgbClr>
              </a:gs>
              <a:gs pos="100000">
                <a:schemeClr val="bg1">
                  <a:alpha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088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合理交通结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 hasCustomPrompt="1"/>
          </p:nvPr>
        </p:nvSpPr>
        <p:spPr>
          <a:xfrm>
            <a:off x="273051" y="512922"/>
            <a:ext cx="6489700" cy="524037"/>
          </a:xfrm>
          <a:prstGeom prst="rect">
            <a:avLst/>
          </a:prstGeom>
        </p:spPr>
        <p:txBody>
          <a:bodyPr lIns="68580" tIns="34290" rIns="68580" bIns="34290"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7"/>
          <p:cNvSpPr>
            <a:spLocks noGrp="1"/>
          </p:cNvSpPr>
          <p:nvPr>
            <p:ph type="body" sz="quarter" idx="25" hasCustomPrompt="1"/>
          </p:nvPr>
        </p:nvSpPr>
        <p:spPr>
          <a:xfrm>
            <a:off x="273051" y="940386"/>
            <a:ext cx="6489700" cy="285887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l">
              <a:buNone/>
              <a:defRPr sz="900" baseline="0">
                <a:solidFill>
                  <a:schemeClr val="bg1">
                    <a:lumMod val="65000"/>
                  </a:schemeClr>
                </a:solidFill>
                <a:latin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2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644"/>
            <a:ext cx="3886200" cy="32645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1" y="1369644"/>
            <a:ext cx="3886200" cy="32645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931"/>
            <a:ext cx="7886700" cy="99447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3" y="1261263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3" y="1879386"/>
            <a:ext cx="3868340" cy="276429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1" y="1261263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1" y="1879386"/>
            <a:ext cx="3887391" cy="276429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049936" y="308602"/>
            <a:ext cx="1118081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工作回顾</a:t>
            </a:r>
          </a:p>
        </p:txBody>
      </p:sp>
      <p:sp>
        <p:nvSpPr>
          <p:cNvPr id="10" name="椭圆 9"/>
          <p:cNvSpPr/>
          <p:nvPr userDrawn="1"/>
        </p:nvSpPr>
        <p:spPr>
          <a:xfrm>
            <a:off x="628651" y="308602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991188" y="-1986779"/>
            <a:ext cx="5161644" cy="9138377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807" y="206479"/>
            <a:ext cx="8622891" cy="4748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9D7-302D-492A-8039-2E5833E2F0C3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3D64-B169-48F4-8638-4EBEC083FE0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文本框 37"/>
          <p:cNvSpPr txBox="1"/>
          <p:nvPr userDrawn="1"/>
        </p:nvSpPr>
        <p:spPr>
          <a:xfrm>
            <a:off x="1022690" y="308462"/>
            <a:ext cx="1118081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>
              <a:buFontTx/>
              <a:buNone/>
            </a:pPr>
            <a:r>
              <a:rPr lang="zh-CN" altLang="en-US" sz="1800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自我评价</a:t>
            </a:r>
          </a:p>
        </p:txBody>
      </p:sp>
      <p:sp>
        <p:nvSpPr>
          <p:cNvPr id="6" name="椭圆 5"/>
          <p:cNvSpPr/>
          <p:nvPr userDrawn="1"/>
        </p:nvSpPr>
        <p:spPr>
          <a:xfrm>
            <a:off x="628651" y="308462"/>
            <a:ext cx="374375" cy="3743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31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4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E7026-63EA-4E95-95C8-913B599A53F8}" type="datetimeFigureOut">
              <a:rPr lang="zh-CN" altLang="en-US" smtClean="0"/>
              <a:t>2022/6/11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81586-A5D1-45E3-A381-D13370D40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2033"/>
            <a:ext cx="6858000" cy="1478545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项 目 名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称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952750"/>
            <a:ext cx="6858000" cy="991820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企业名称</a:t>
            </a:r>
            <a:endParaRPr lang="en-US" altLang="zh-CN" sz="2400" dirty="0" smtClean="0"/>
          </a:p>
          <a:p>
            <a:r>
              <a:rPr lang="en-US" altLang="zh-CN" sz="2400" dirty="0" smtClean="0"/>
              <a:t>JJ</a:t>
            </a:r>
            <a:r>
              <a:rPr lang="zh-CN" altLang="en-US" sz="2400" dirty="0" smtClean="0"/>
              <a:t>小组名称（或部门）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6474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734808"/>
              </p:ext>
            </p:extLst>
          </p:nvPr>
        </p:nvGraphicFramePr>
        <p:xfrm>
          <a:off x="1096120" y="342985"/>
          <a:ext cx="7300915" cy="439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4949"/>
                <a:gridCol w="2602983"/>
                <a:gridCol w="26029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活动阶段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常用技术和工具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48272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  </a:t>
                      </a:r>
                      <a:r>
                        <a:rPr lang="zh-CN" altLang="en-US" sz="1600" dirty="0" smtClean="0"/>
                        <a:t>问题阐述（</a:t>
                      </a:r>
                      <a:r>
                        <a:rPr lang="en-US" altLang="zh-CN" sz="1600" dirty="0" smtClean="0"/>
                        <a:t>Q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头脑风暴法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亲和图（</a:t>
                      </a:r>
                      <a:r>
                        <a:rPr lang="en-US" altLang="zh-CN" sz="1600" dirty="0" smtClean="0"/>
                        <a:t>JK</a:t>
                      </a:r>
                      <a:r>
                        <a:rPr lang="zh-CN" altLang="en-US" sz="1600" dirty="0" smtClean="0"/>
                        <a:t>法）</a:t>
                      </a:r>
                      <a:endParaRPr lang="en-US" altLang="zh-CN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143192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流程图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树图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  </a:t>
                      </a:r>
                      <a:r>
                        <a:rPr lang="zh-CN" altLang="en-US" sz="1600" dirty="0" smtClean="0"/>
                        <a:t>现状了解（</a:t>
                      </a:r>
                      <a:r>
                        <a:rPr lang="en-US" altLang="zh-CN" sz="1600" dirty="0" smtClean="0"/>
                        <a:t>U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排列图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散布图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水平对比法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直方图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测量系统分析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失效模式分析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3  </a:t>
                      </a:r>
                      <a:r>
                        <a:rPr lang="zh-CN" altLang="en-US" sz="1600" dirty="0" smtClean="0"/>
                        <a:t>原因分析（</a:t>
                      </a:r>
                      <a:r>
                        <a:rPr lang="en-US" altLang="zh-CN" sz="1600" dirty="0" smtClean="0"/>
                        <a:t>E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头脑风暴法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因果图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系统图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关联图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假设检验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回归分析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方差分析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  </a:t>
                      </a:r>
                      <a:r>
                        <a:rPr lang="zh-CN" altLang="en-US" sz="1600" dirty="0" smtClean="0"/>
                        <a:t>对策实施（</a:t>
                      </a:r>
                      <a:r>
                        <a:rPr lang="en-US" altLang="zh-CN" sz="1600" dirty="0" smtClean="0"/>
                        <a:t>S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PDPC</a:t>
                      </a:r>
                      <a:r>
                        <a:rPr lang="zh-CN" altLang="en-US" sz="1600" dirty="0" smtClean="0"/>
                        <a:t>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网络图</a:t>
                      </a:r>
                      <a:endParaRPr lang="zh-CN" altLang="en-US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正交试验法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5  </a:t>
                      </a:r>
                      <a:r>
                        <a:rPr lang="zh-CN" altLang="en-US" sz="1600" dirty="0" smtClean="0"/>
                        <a:t>结果验证（</a:t>
                      </a:r>
                      <a:r>
                        <a:rPr lang="en-US" altLang="zh-CN" sz="1600" dirty="0" smtClean="0"/>
                        <a:t>T</a:t>
                      </a:r>
                      <a:r>
                        <a:rPr lang="zh-CN" altLang="en-US" sz="1600" dirty="0" smtClean="0"/>
                        <a:t>）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控制图</a:t>
                      </a:r>
                      <a:endParaRPr lang="zh-CN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标准操作程序（</a:t>
                      </a:r>
                      <a:r>
                        <a:rPr lang="en-US" altLang="zh-CN" sz="1600" dirty="0" smtClean="0"/>
                        <a:t>SOP</a:t>
                      </a:r>
                      <a:r>
                        <a:rPr lang="zh-CN" altLang="en-US" sz="1600" dirty="0" smtClean="0"/>
                        <a:t>）</a:t>
                      </a:r>
                      <a:endParaRPr lang="en-US" altLang="zh-CN" sz="16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>
          <a:xfrm>
            <a:off x="461639" y="254954"/>
            <a:ext cx="779646" cy="532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1800" dirty="0" smtClean="0"/>
              <a:t>附：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0489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4539" y="120647"/>
            <a:ext cx="7886700" cy="660404"/>
          </a:xfrm>
        </p:spPr>
        <p:txBody>
          <a:bodyPr/>
          <a:lstStyle/>
          <a:p>
            <a:r>
              <a:rPr lang="zh-CN" altLang="en-US" dirty="0" smtClean="0"/>
              <a:t>项目基本信息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1557"/>
              </p:ext>
            </p:extLst>
          </p:nvPr>
        </p:nvGraphicFramePr>
        <p:xfrm>
          <a:off x="649643" y="781051"/>
          <a:ext cx="7886700" cy="39190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905"/>
                <a:gridCol w="2768081"/>
                <a:gridCol w="1231641"/>
                <a:gridCol w="2602073"/>
              </a:tblGrid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项目名称</a:t>
                      </a:r>
                      <a:endParaRPr lang="zh-CN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单位名称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JJ</a:t>
                      </a:r>
                      <a:r>
                        <a:rPr lang="zh-CN" altLang="en-US" dirty="0" smtClean="0"/>
                        <a:t>小组名称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联系人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联系电话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056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参与人数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项目实施时间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0560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经济效益</a:t>
                      </a:r>
                      <a:endParaRPr lang="zh-CN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当</a:t>
                      </a:r>
                      <a:r>
                        <a:rPr lang="zh-CN" altLang="en-US" dirty="0" smtClean="0"/>
                        <a:t>期，节约</a:t>
                      </a:r>
                      <a:r>
                        <a:rPr lang="zh-CN" altLang="en-US" dirty="0" smtClean="0"/>
                        <a:t>人民币（）</a:t>
                      </a:r>
                      <a:r>
                        <a:rPr lang="zh-CN" altLang="en-US" dirty="0" smtClean="0"/>
                        <a:t>万元</a:t>
                      </a:r>
                      <a:r>
                        <a:rPr lang="zh-CN" altLang="en-US" sz="900" b="0" dirty="0" smtClean="0"/>
                        <a:t>（注：以项目实际实施时间计算，无需折算到一自然年）</a:t>
                      </a:r>
                      <a:endParaRPr lang="zh-CN" altLang="en-US" sz="9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189100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社会效益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节约资源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减少温室气体排放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减少三废（废水、废气、固体废弃物）排放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提高生产效率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降低噪音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美化城市环境</a:t>
                      </a:r>
                      <a:endParaRPr lang="en-US" altLang="zh-CN" dirty="0" smtClean="0"/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 smtClean="0"/>
                        <a:t>其他：</a:t>
                      </a:r>
                      <a:r>
                        <a:rPr lang="en-US" altLang="zh-CN" dirty="0" smtClean="0"/>
                        <a:t>_________________</a:t>
                      </a:r>
                      <a:r>
                        <a:rPr lang="zh-CN" altLang="en-US" dirty="0" smtClean="0"/>
                        <a:t>（请填写）</a:t>
                      </a:r>
                      <a:endParaRPr lang="en-US" altLang="zh-CN" dirty="0" smtClean="0"/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注：无关选项可删除，如未列出请补充</a:t>
                      </a:r>
                      <a:endParaRPr lang="en-US" altLang="zh-CN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8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4538" y="120647"/>
            <a:ext cx="8199861" cy="660404"/>
          </a:xfrm>
        </p:spPr>
        <p:txBody>
          <a:bodyPr/>
          <a:lstStyle/>
          <a:p>
            <a:r>
              <a:rPr lang="zh-CN" altLang="en-US" dirty="0" smtClean="0"/>
              <a:t>节能减排绩效统计</a:t>
            </a:r>
            <a:r>
              <a:rPr lang="zh-CN" altLang="en-US" sz="1600" dirty="0" smtClean="0"/>
              <a:t>（如统计指标未列出，请各</a:t>
            </a:r>
            <a:r>
              <a:rPr lang="en-US" altLang="zh-CN" sz="1600" dirty="0" smtClean="0"/>
              <a:t>JJ</a:t>
            </a:r>
            <a:r>
              <a:rPr lang="zh-CN" altLang="en-US" sz="1600" dirty="0" smtClean="0"/>
              <a:t>小组自行补充并填写）</a:t>
            </a:r>
            <a:endParaRPr lang="zh-CN" altLang="en-US" sz="16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496465"/>
              </p:ext>
            </p:extLst>
          </p:nvPr>
        </p:nvGraphicFramePr>
        <p:xfrm>
          <a:off x="476250" y="781053"/>
          <a:ext cx="8220076" cy="4074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250"/>
                <a:gridCol w="816769"/>
                <a:gridCol w="1266031"/>
                <a:gridCol w="788988"/>
                <a:gridCol w="1305767"/>
                <a:gridCol w="749252"/>
                <a:gridCol w="1378743"/>
                <a:gridCol w="676276"/>
              </a:tblGrid>
              <a:tr h="410207"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节能类指标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减排类指标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10207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指标和单位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数值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60978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新水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（吨）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电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（度）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二氧化碳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（吨）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氮氧化物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（吨）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</a:tr>
              <a:tr h="60978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油品</a:t>
                      </a:r>
                      <a:endParaRPr lang="en-US" altLang="zh-CN" dirty="0" smtClean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ym typeface="Wingdings" panose="05000000000000000000" pitchFamily="2" charset="2"/>
                        </a:rPr>
                        <a:t>（吨</a:t>
                      </a:r>
                      <a:r>
                        <a:rPr lang="zh-CN" altLang="en-US" dirty="0" smtClean="0"/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天然气</a:t>
                      </a:r>
                      <a:endParaRPr lang="en-US" altLang="zh-CN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（立方米）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二氧化硫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（吨）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其他</a:t>
                      </a:r>
                    </a:p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</a:rPr>
                        <a:t>（噪音、粉尘等）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煤</a:t>
                      </a:r>
                      <a:endParaRPr lang="en-US" altLang="zh-CN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热力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（兆焦）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其他</a:t>
                      </a:r>
                      <a:endParaRPr lang="en-US" altLang="zh-CN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（铜、钢、铝等原材料类）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449639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34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一、问题阐述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28649" y="1369644"/>
            <a:ext cx="7592589" cy="326451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（一）选择课题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（二）课题评审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226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二</a:t>
            </a:r>
            <a:r>
              <a:rPr lang="zh-CN" altLang="en-US" dirty="0" smtClean="0"/>
              <a:t>、现状了解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（一）调查测量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（二）识别关键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42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三、原因分析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（一）分析原因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（二）确认要因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275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四、对策实施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（一）拟定对策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（二）方案选择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（三）组织实施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14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334539" y="120647"/>
            <a:ext cx="7886700" cy="660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五</a:t>
            </a:r>
            <a:r>
              <a:rPr lang="zh-CN" altLang="en-US" dirty="0" smtClean="0"/>
              <a:t>、结果验证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（一）效果检查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（二）措施巩固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（三）活动总结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00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61639" y="254954"/>
            <a:ext cx="779646" cy="532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1800" dirty="0" smtClean="0"/>
              <a:t>附：</a:t>
            </a:r>
            <a:endParaRPr lang="zh-CN" altLang="en-US" sz="1800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953051" y="349727"/>
            <a:ext cx="7699537" cy="16843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1800" dirty="0" smtClean="0"/>
              <a:t>1</a:t>
            </a:r>
            <a:r>
              <a:rPr lang="zh-CN" altLang="en-US" sz="1800" dirty="0" smtClean="0"/>
              <a:t>、项目总结</a:t>
            </a:r>
            <a:r>
              <a:rPr lang="en-US" altLang="zh-CN" sz="1800" dirty="0" smtClean="0"/>
              <a:t>PPT</a:t>
            </a:r>
            <a:r>
              <a:rPr lang="zh-CN" altLang="en-US" sz="1800" dirty="0" smtClean="0"/>
              <a:t>需包含</a:t>
            </a:r>
            <a:r>
              <a:rPr lang="en-US" altLang="zh-CN" sz="1800" dirty="0"/>
              <a:t>QUEST</a:t>
            </a:r>
            <a:r>
              <a:rPr lang="zh-CN" altLang="en-US" sz="1800" dirty="0"/>
              <a:t>模式五大</a:t>
            </a:r>
            <a:r>
              <a:rPr lang="zh-CN" altLang="en-US" sz="1800" dirty="0" smtClean="0"/>
              <a:t>步骤，图文并茂；</a:t>
            </a:r>
            <a:endParaRPr lang="en-US" altLang="zh-CN" sz="1800" dirty="0" smtClean="0"/>
          </a:p>
          <a:p>
            <a:pPr marL="0" indent="0" algn="just">
              <a:buNone/>
            </a:pPr>
            <a:r>
              <a:rPr lang="en-US" altLang="zh-CN" sz="1800" dirty="0" smtClean="0"/>
              <a:t>2</a:t>
            </a:r>
            <a:r>
              <a:rPr lang="zh-CN" altLang="en-US" sz="1800" dirty="0" smtClean="0"/>
              <a:t>、项目实施过程中需采用合适</a:t>
            </a:r>
            <a:r>
              <a:rPr lang="zh-CN" altLang="en-US" sz="1800" dirty="0"/>
              <a:t>的</a:t>
            </a:r>
            <a:r>
              <a:rPr lang="en-US" altLang="zh-CN" sz="1800" dirty="0"/>
              <a:t>JJ</a:t>
            </a:r>
            <a:r>
              <a:rPr lang="zh-CN" altLang="en-US" sz="1800" dirty="0" smtClean="0"/>
              <a:t>工具（见后页）；</a:t>
            </a:r>
            <a:endParaRPr lang="en-US" altLang="zh-CN" sz="1800" dirty="0"/>
          </a:p>
          <a:p>
            <a:pPr marL="0" indent="0" algn="just">
              <a:buNone/>
            </a:pPr>
            <a:r>
              <a:rPr lang="en-US" altLang="zh-CN" sz="1800" dirty="0"/>
              <a:t>3</a:t>
            </a:r>
            <a:r>
              <a:rPr lang="zh-CN" altLang="en-US" sz="1800" dirty="0" smtClean="0"/>
              <a:t>、</a:t>
            </a:r>
            <a:r>
              <a:rPr lang="zh-CN" altLang="en-US" sz="1800" dirty="0"/>
              <a:t>各</a:t>
            </a:r>
            <a:r>
              <a:rPr lang="en-US" altLang="zh-CN" sz="1800" dirty="0"/>
              <a:t>JJ</a:t>
            </a:r>
            <a:r>
              <a:rPr lang="zh-CN" altLang="en-US" sz="1800" dirty="0"/>
              <a:t>小组可根据本企业及协会要求</a:t>
            </a:r>
            <a:r>
              <a:rPr lang="zh-CN" altLang="en-US" sz="1800" dirty="0" smtClean="0"/>
              <a:t>，在完整保留基本框架的前提下对</a:t>
            </a:r>
            <a:r>
              <a:rPr lang="en-US" altLang="zh-CN" sz="1800" dirty="0"/>
              <a:t>PPT</a:t>
            </a:r>
            <a:r>
              <a:rPr lang="zh-CN" altLang="en-US" sz="1800" dirty="0"/>
              <a:t>进行适当</a:t>
            </a:r>
            <a:r>
              <a:rPr lang="zh-CN" altLang="en-US" sz="1800" dirty="0" smtClean="0"/>
              <a:t>美化；</a:t>
            </a:r>
            <a:endParaRPr lang="en-US" altLang="zh-CN" sz="1800" dirty="0"/>
          </a:p>
          <a:p>
            <a:pPr marL="0" indent="0" algn="just">
              <a:buNone/>
            </a:pPr>
            <a:r>
              <a:rPr lang="en-US" altLang="zh-CN" sz="1800" dirty="0"/>
              <a:t>4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PPT</a:t>
            </a:r>
            <a:r>
              <a:rPr lang="zh-CN" altLang="en-US" sz="1800" dirty="0" smtClean="0"/>
              <a:t>末页无需致谢</a:t>
            </a:r>
            <a:r>
              <a:rPr lang="zh-CN" altLang="en-US" sz="1800" dirty="0"/>
              <a:t>，提交</a:t>
            </a:r>
            <a:r>
              <a:rPr lang="en-US" altLang="zh-CN" sz="1800" dirty="0"/>
              <a:t>PPT</a:t>
            </a:r>
            <a:r>
              <a:rPr lang="zh-CN" altLang="en-US" sz="1800" dirty="0"/>
              <a:t>时请删除本</a:t>
            </a:r>
            <a:r>
              <a:rPr lang="zh-CN" altLang="en-US" sz="1800" dirty="0" smtClean="0"/>
              <a:t>页及后页内容。</a:t>
            </a:r>
            <a:endParaRPr lang="en-US" altLang="zh-CN" sz="18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94644"/>
              </p:ext>
            </p:extLst>
          </p:nvPr>
        </p:nvGraphicFramePr>
        <p:xfrm>
          <a:off x="461639" y="2081248"/>
          <a:ext cx="8284255" cy="2806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7553"/>
                <a:gridCol w="5548604"/>
                <a:gridCol w="1188098"/>
              </a:tblGrid>
              <a:tr h="32575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评分项目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评分细则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分值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19812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项目完成情况</a:t>
                      </a:r>
                      <a:endParaRPr lang="zh-CN" sz="1400" kern="100" dirty="0">
                        <a:effectLst/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选题立项申报、运用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PPT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总结、基本完成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JJ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小组项目活动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30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26797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员工参与度</a:t>
                      </a:r>
                      <a:endParaRPr lang="zh-CN" sz="1400" kern="100" dirty="0">
                        <a:effectLst/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JJ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小组项目参与人员小于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人不得分；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3-7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人得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人（及以上）得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QUEST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应用</a:t>
                      </a:r>
                      <a:endParaRPr lang="zh-CN" sz="1400" kern="100" dirty="0">
                        <a:effectLst/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基本运用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QUEST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方法得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分；较好运用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QUEST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方法得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20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分；很好运用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QUEST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方法得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25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应用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JJ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工具</a:t>
                      </a:r>
                      <a:endParaRPr lang="zh-CN" sz="1400" kern="100" dirty="0">
                        <a:effectLst/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采用一种</a:t>
                      </a:r>
                      <a:r>
                        <a:rPr lang="zh-CN" sz="1400" kern="100" dirty="0" smtClean="0">
                          <a:effectLst/>
                          <a:latin typeface="+mn-ea"/>
                          <a:ea typeface="+mn-ea"/>
                        </a:rPr>
                        <a:t>工具</a:t>
                      </a:r>
                      <a:r>
                        <a:rPr lang="zh-CN" altLang="en-US" sz="1400" kern="100" dirty="0" smtClean="0">
                          <a:effectLst/>
                          <a:latin typeface="+mn-ea"/>
                          <a:ea typeface="+mn-ea"/>
                        </a:rPr>
                        <a:t>得</a:t>
                      </a:r>
                      <a:r>
                        <a:rPr lang="en-US" sz="1400" kern="100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sz="1400" kern="100" dirty="0" smtClean="0">
                          <a:effectLst/>
                          <a:latin typeface="+mn-ea"/>
                          <a:ea typeface="+mn-ea"/>
                        </a:rPr>
                        <a:t>分；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采用两种工具得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分；采用三种以上工具得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15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活动效果</a:t>
                      </a:r>
                      <a:endParaRPr lang="zh-CN" sz="1400" kern="100" dirty="0">
                        <a:effectLst/>
                        <a:latin typeface="+mn-ea"/>
                        <a:ea typeface="+mn-ea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体现在节能、减排、经济效益、社会效益上：未提供绩效数据得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分；有效果得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分；效果较好得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分；效果突出得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15-20</a:t>
                      </a:r>
                      <a:r>
                        <a:rPr lang="zh-CN" sz="1400" kern="100" dirty="0">
                          <a:effectLst/>
                          <a:latin typeface="+mn-ea"/>
                          <a:ea typeface="+mn-ea"/>
                        </a:rPr>
                        <a:t>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20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 dirty="0">
                          <a:effectLst/>
                        </a:rPr>
                        <a:t>总分</a:t>
                      </a:r>
                      <a:endParaRPr lang="zh-CN" sz="1050" b="1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sz="1050" b="1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</a:rPr>
                        <a:t>100</a:t>
                      </a:r>
                      <a:endParaRPr lang="zh-CN" sz="1400" b="1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70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自定义 20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563C"/>
      </a:accent1>
      <a:accent2>
        <a:srgbClr val="62AA1D"/>
      </a:accent2>
      <a:accent3>
        <a:srgbClr val="21563C"/>
      </a:accent3>
      <a:accent4>
        <a:srgbClr val="62AA1D"/>
      </a:accent4>
      <a:accent5>
        <a:srgbClr val="21563C"/>
      </a:accent5>
      <a:accent6>
        <a:srgbClr val="62AA1D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</TotalTime>
  <Words>596</Words>
  <Application>Microsoft Office PowerPoint</Application>
  <PresentationFormat>自定义</PresentationFormat>
  <Paragraphs>134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Glegoo</vt:lpstr>
      <vt:lpstr>Lato Hairline</vt:lpstr>
      <vt:lpstr>Lato Light</vt:lpstr>
      <vt:lpstr>Lato Regular</vt:lpstr>
      <vt:lpstr>Mission Gothic Regular</vt:lpstr>
      <vt:lpstr>Open Sans</vt:lpstr>
      <vt:lpstr>Roboto Condensed</vt:lpstr>
      <vt:lpstr>等线</vt:lpstr>
      <vt:lpstr>宋体</vt:lpstr>
      <vt:lpstr>微软雅黑</vt:lpstr>
      <vt:lpstr>Arial</vt:lpstr>
      <vt:lpstr>Calibri</vt:lpstr>
      <vt:lpstr>Times New Roman</vt:lpstr>
      <vt:lpstr>Wingdings</vt:lpstr>
      <vt:lpstr>Office 主题​​</vt:lpstr>
      <vt:lpstr>项 目 名 称</vt:lpstr>
      <vt:lpstr>项目基本信息</vt:lpstr>
      <vt:lpstr>节能减排绩效统计（如统计指标未列出，请各JJ小组自行补充并填写）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description>http://www.ypppt.com/</dc:description>
  <cp:lastModifiedBy>Shen Sangjie</cp:lastModifiedBy>
  <cp:revision>343</cp:revision>
  <dcterms:created xsi:type="dcterms:W3CDTF">2017-06-22T11:55:00Z</dcterms:created>
  <dcterms:modified xsi:type="dcterms:W3CDTF">2022-06-11T11:45:01Z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2052-10.1.0.5554</vt:lpwstr>
  </property>
</Properties>
</file>